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56" r:id="rId5"/>
    <p:sldId id="378" r:id="rId6"/>
    <p:sldId id="362" r:id="rId7"/>
    <p:sldId id="352" r:id="rId8"/>
    <p:sldId id="377" r:id="rId9"/>
    <p:sldId id="359" r:id="rId10"/>
    <p:sldId id="360" r:id="rId11"/>
    <p:sldId id="355" r:id="rId12"/>
    <p:sldId id="351" r:id="rId13"/>
    <p:sldId id="375" r:id="rId14"/>
    <p:sldId id="357" r:id="rId15"/>
    <p:sldId id="358" r:id="rId16"/>
    <p:sldId id="372" r:id="rId17"/>
    <p:sldId id="376" r:id="rId18"/>
    <p:sldId id="363" r:id="rId19"/>
    <p:sldId id="364" r:id="rId20"/>
    <p:sldId id="365" r:id="rId21"/>
    <p:sldId id="366" r:id="rId22"/>
    <p:sldId id="379" r:id="rId23"/>
    <p:sldId id="367" r:id="rId24"/>
    <p:sldId id="368" r:id="rId25"/>
    <p:sldId id="371" r:id="rId26"/>
    <p:sldId id="374" r:id="rId27"/>
    <p:sldId id="373" r:id="rId28"/>
  </p:sldIdLst>
  <p:sldSz cx="9144000" cy="6858000" type="screen4x3"/>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170" autoAdjust="0"/>
    <p:restoredTop sz="79103" autoAdjust="0"/>
  </p:normalViewPr>
  <p:slideViewPr>
    <p:cSldViewPr snapToGrid="0">
      <p:cViewPr varScale="1">
        <p:scale>
          <a:sx n="92" d="100"/>
          <a:sy n="92" d="100"/>
        </p:scale>
        <p:origin x="-2100" y="-102"/>
      </p:cViewPr>
      <p:guideLst>
        <p:guide orient="horz" pos="2160"/>
        <p:guide orient="horz" pos="3725"/>
        <p:guide pos="2880"/>
        <p:guide pos="364"/>
        <p:guide pos="19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71F48B-2EFB-954E-BD4F-F35F1D831F9C}" type="datetimeFigureOut">
              <a:rPr lang="en-US" smtClean="0"/>
              <a:pPr/>
              <a:t>9/12/2014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4E0BCA-9F19-304F-A75C-02D868E9D9F9}" type="slidenum">
              <a:rPr lang="en-US" smtClean="0"/>
              <a:pPr/>
              <a:t>‹#›</a:t>
            </a:fld>
            <a:endParaRPr lang="en-US"/>
          </a:p>
        </p:txBody>
      </p:sp>
    </p:spTree>
    <p:extLst>
      <p:ext uri="{BB962C8B-B14F-4D97-AF65-F5344CB8AC3E}">
        <p14:creationId xmlns:p14="http://schemas.microsoft.com/office/powerpoint/2010/main" val="1785630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993F6-B525-174B-BED9-00694E486682}" type="datetimeFigureOut">
              <a:rPr lang="en-US" smtClean="0"/>
              <a:pPr/>
              <a:t>9/12/2014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D658-28A2-FE47-AFCD-E6B4C92C93CA}" type="slidenum">
              <a:rPr lang="en-US" smtClean="0"/>
              <a:pPr/>
              <a:t>‹#›</a:t>
            </a:fld>
            <a:endParaRPr lang="en-US"/>
          </a:p>
        </p:txBody>
      </p:sp>
    </p:spTree>
    <p:extLst>
      <p:ext uri="{BB962C8B-B14F-4D97-AF65-F5344CB8AC3E}">
        <p14:creationId xmlns:p14="http://schemas.microsoft.com/office/powerpoint/2010/main" val="754588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racle.com/ocom/groups/public/@opnpublic/documents/webcontent/036607.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a:t>
            </a:r>
            <a:r>
              <a:rPr lang="en-US" baseline="0" dirty="0" smtClean="0"/>
              <a:t> Zebra is projecting growth for the MFG vertical</a:t>
            </a:r>
          </a:p>
          <a:p>
            <a:endParaRPr lang="en-US" baseline="0" dirty="0" smtClean="0"/>
          </a:p>
          <a:p>
            <a:r>
              <a:rPr lang="en-US" baseline="0" dirty="0" smtClean="0"/>
              <a:t>Top </a:t>
            </a:r>
            <a:r>
              <a:rPr lang="en-US" baseline="0" dirty="0" smtClean="0"/>
              <a:t>ones </a:t>
            </a:r>
            <a:r>
              <a:rPr lang="en-US" baseline="0" dirty="0" smtClean="0"/>
              <a:t>are Automotive, Medical Devices and Electronics.</a:t>
            </a:r>
            <a:endParaRPr lang="en-US" dirty="0"/>
          </a:p>
        </p:txBody>
      </p:sp>
      <p:sp>
        <p:nvSpPr>
          <p:cNvPr id="4" name="Slide Number Placeholder 3"/>
          <p:cNvSpPr>
            <a:spLocks noGrp="1"/>
          </p:cNvSpPr>
          <p:nvPr>
            <p:ph type="sldNum" sz="quarter" idx="10"/>
          </p:nvPr>
        </p:nvSpPr>
        <p:spPr/>
        <p:txBody>
          <a:bodyPr/>
          <a:lstStyle/>
          <a:p>
            <a:fld id="{08133429-1E2D-48D1-8EF3-6699841E766C}" type="slidenum">
              <a:rPr lang="en-US" smtClean="0"/>
              <a:t>3</a:t>
            </a:fld>
            <a:endParaRPr lang="en-US" dirty="0"/>
          </a:p>
        </p:txBody>
      </p:sp>
    </p:spTree>
    <p:extLst>
      <p:ext uri="{BB962C8B-B14F-4D97-AF65-F5344CB8AC3E}">
        <p14:creationId xmlns:p14="http://schemas.microsoft.com/office/powerpoint/2010/main" val="92202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33429-1E2D-48D1-8EF3-6699841E766C}" type="slidenum">
              <a:rPr lang="en-US" smtClean="0"/>
              <a:t>15</a:t>
            </a:fld>
            <a:endParaRPr lang="en-US" dirty="0"/>
          </a:p>
        </p:txBody>
      </p:sp>
    </p:spTree>
    <p:extLst>
      <p:ext uri="{BB962C8B-B14F-4D97-AF65-F5344CB8AC3E}">
        <p14:creationId xmlns:p14="http://schemas.microsoft.com/office/powerpoint/2010/main" val="92202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33429-1E2D-48D1-8EF3-6699841E766C}" type="slidenum">
              <a:rPr lang="en-US" smtClean="0"/>
              <a:t>16</a:t>
            </a:fld>
            <a:endParaRPr lang="en-US" dirty="0"/>
          </a:p>
        </p:txBody>
      </p:sp>
    </p:spTree>
    <p:extLst>
      <p:ext uri="{BB962C8B-B14F-4D97-AF65-F5344CB8AC3E}">
        <p14:creationId xmlns:p14="http://schemas.microsoft.com/office/powerpoint/2010/main" val="92202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33429-1E2D-48D1-8EF3-6699841E766C}" type="slidenum">
              <a:rPr lang="en-US" smtClean="0"/>
              <a:t>17</a:t>
            </a:fld>
            <a:endParaRPr lang="en-US" dirty="0"/>
          </a:p>
        </p:txBody>
      </p:sp>
    </p:spTree>
    <p:extLst>
      <p:ext uri="{BB962C8B-B14F-4D97-AF65-F5344CB8AC3E}">
        <p14:creationId xmlns:p14="http://schemas.microsoft.com/office/powerpoint/2010/main" val="922023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33429-1E2D-48D1-8EF3-6699841E766C}" type="slidenum">
              <a:rPr lang="en-US" smtClean="0"/>
              <a:t>18</a:t>
            </a:fld>
            <a:endParaRPr lang="en-US" dirty="0"/>
          </a:p>
        </p:txBody>
      </p:sp>
    </p:spTree>
    <p:extLst>
      <p:ext uri="{BB962C8B-B14F-4D97-AF65-F5344CB8AC3E}">
        <p14:creationId xmlns:p14="http://schemas.microsoft.com/office/powerpoint/2010/main" val="922023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33429-1E2D-48D1-8EF3-6699841E766C}" type="slidenum">
              <a:rPr lang="en-US" smtClean="0"/>
              <a:t>19</a:t>
            </a:fld>
            <a:endParaRPr lang="en-US" dirty="0"/>
          </a:p>
        </p:txBody>
      </p:sp>
    </p:spTree>
    <p:extLst>
      <p:ext uri="{BB962C8B-B14F-4D97-AF65-F5344CB8AC3E}">
        <p14:creationId xmlns:p14="http://schemas.microsoft.com/office/powerpoint/2010/main" val="92202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A801F0A-5B96-4FE5-AFA4-ACE0616DB03F}" type="slidenum">
              <a:rPr lang="en-US" smtClean="0">
                <a:solidFill>
                  <a:prstClr val="black"/>
                </a:solidFill>
              </a:rPr>
              <a:pPr/>
              <a:t>20</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xfrm>
            <a:off x="1150938" y="692150"/>
            <a:ext cx="4554537" cy="3416300"/>
          </a:xfrm>
          <a:ln/>
        </p:spPr>
      </p:sp>
      <p:sp>
        <p:nvSpPr>
          <p:cNvPr id="27652" name="Rectangle 3"/>
          <p:cNvSpPr>
            <a:spLocks noGrp="1" noChangeArrowheads="1"/>
          </p:cNvSpPr>
          <p:nvPr>
            <p:ph type="body" idx="1"/>
          </p:nvPr>
        </p:nvSpPr>
        <p:spPr>
          <a:xfrm>
            <a:off x="914401" y="4341813"/>
            <a:ext cx="5027613" cy="4114800"/>
          </a:xfrm>
          <a:noFill/>
          <a:ln/>
        </p:spPr>
        <p:txBody>
          <a:bodyPr/>
          <a:lstStyle/>
          <a:p>
            <a:pPr eaLnBrk="1" hangingPunct="1">
              <a:lnSpc>
                <a:spcPct val="67000"/>
              </a:lnSpc>
            </a:pPr>
            <a:endParaRPr lang="en-US" sz="9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 What should your sales people have in mind as they engage companies in manufacturing?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they should understand that the customers ERP, MES, CRM systems are not complete until they can connect the physical movement of assets to the digital back office.</a:t>
            </a:r>
          </a:p>
          <a:p>
            <a:r>
              <a:rPr lang="en-US" sz="1200" kern="1200" dirty="0" smtClean="0">
                <a:solidFill>
                  <a:schemeClr val="tx1"/>
                </a:solidFill>
                <a:effectLst/>
                <a:latin typeface="+mn-lt"/>
                <a:ea typeface="+mn-ea"/>
                <a:cs typeface="+mn-cs"/>
              </a:rPr>
              <a:t>Second, Sales should work closely with their internal manufacturing subject matter expert and know the challenges within each manufacturing segment, Automotive, CPG, Electronic, Pharma, Medical …they are not created equal and they have various challenges.</a:t>
            </a:r>
          </a:p>
          <a:p>
            <a:r>
              <a:rPr lang="en-US" sz="1200" kern="1200" dirty="0" smtClean="0">
                <a:solidFill>
                  <a:schemeClr val="tx1"/>
                </a:solidFill>
                <a:effectLst/>
                <a:latin typeface="+mn-lt"/>
                <a:ea typeface="+mn-ea"/>
                <a:cs typeface="+mn-cs"/>
              </a:rPr>
              <a:t>We can achieve success together by developing, clear, customized strategies with specific implementation sales tactics.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84DD658-28A2-FE47-AFCD-E6B4C92C93CA}" type="slidenum">
              <a:rPr lang="en-US" smtClean="0"/>
              <a:pPr/>
              <a:t>22</a:t>
            </a:fld>
            <a:endParaRPr lang="en-US"/>
          </a:p>
        </p:txBody>
      </p:sp>
    </p:spTree>
    <p:extLst>
      <p:ext uri="{BB962C8B-B14F-4D97-AF65-F5344CB8AC3E}">
        <p14:creationId xmlns:p14="http://schemas.microsoft.com/office/powerpoint/2010/main" val="418973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Increased Throughput</a:t>
            </a:r>
          </a:p>
          <a:p>
            <a:endParaRPr lang="en-US" dirty="0" smtClean="0"/>
          </a:p>
          <a:p>
            <a:pPr marL="285750" indent="-285750">
              <a:buFont typeface="Wingdings" panose="05000000000000000000" pitchFamily="2" charset="2"/>
              <a:buChar char="§"/>
            </a:pPr>
            <a:r>
              <a:rPr lang="en-US" sz="1200" b="1" dirty="0" smtClean="0"/>
              <a:t>Reduction in order-taking error rates </a:t>
            </a:r>
          </a:p>
          <a:p>
            <a:pPr marL="285750" indent="-285750">
              <a:buFont typeface="Wingdings" panose="05000000000000000000" pitchFamily="2" charset="2"/>
              <a:buChar char="§"/>
            </a:pPr>
            <a:r>
              <a:rPr lang="en-US" sz="1200" b="1" dirty="0" smtClean="0"/>
              <a:t>Reduction in order-fulfillment error rates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Reduction in long-term losses due to customers going to better managed companies for product/services </a:t>
            </a:r>
          </a:p>
          <a:p>
            <a:endParaRPr lang="en-US" dirty="0"/>
          </a:p>
        </p:txBody>
      </p:sp>
      <p:sp>
        <p:nvSpPr>
          <p:cNvPr id="4" name="Slide Number Placeholder 3"/>
          <p:cNvSpPr>
            <a:spLocks noGrp="1"/>
          </p:cNvSpPr>
          <p:nvPr>
            <p:ph type="sldNum" sz="quarter" idx="10"/>
          </p:nvPr>
        </p:nvSpPr>
        <p:spPr/>
        <p:txBody>
          <a:bodyPr/>
          <a:lstStyle/>
          <a:p>
            <a:fld id="{F84DD658-28A2-FE47-AFCD-E6B4C92C93CA}" type="slidenum">
              <a:rPr lang="en-US" smtClean="0"/>
              <a:pPr/>
              <a:t>23</a:t>
            </a:fld>
            <a:endParaRPr lang="en-US"/>
          </a:p>
        </p:txBody>
      </p:sp>
    </p:spTree>
    <p:extLst>
      <p:ext uri="{BB962C8B-B14F-4D97-AF65-F5344CB8AC3E}">
        <p14:creationId xmlns:p14="http://schemas.microsoft.com/office/powerpoint/2010/main" val="1538046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D658-28A2-FE47-AFCD-E6B4C92C93CA}" type="slidenum">
              <a:rPr lang="en-US" smtClean="0"/>
              <a:pPr/>
              <a:t>24</a:t>
            </a:fld>
            <a:endParaRPr lang="en-US" dirty="0"/>
          </a:p>
        </p:txBody>
      </p:sp>
    </p:spTree>
    <p:extLst>
      <p:ext uri="{BB962C8B-B14F-4D97-AF65-F5344CB8AC3E}">
        <p14:creationId xmlns:p14="http://schemas.microsoft.com/office/powerpoint/2010/main" val="133096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They face very high </a:t>
            </a:r>
            <a:r>
              <a:rPr lang="en-US" b="1" u="sng" dirty="0">
                <a:latin typeface="Arial" charset="0"/>
              </a:rPr>
              <a:t>Structural Cost Burden</a:t>
            </a:r>
            <a:r>
              <a:rPr lang="en-US" dirty="0">
                <a:latin typeface="Arial" charset="0"/>
              </a:rPr>
              <a:t> rate: high healthcare, labor, corporate taxes, tort litigation, etc.</a:t>
            </a:r>
          </a:p>
          <a:p>
            <a:r>
              <a:rPr lang="en-US" b="1" dirty="0">
                <a:latin typeface="Arial" charset="0"/>
              </a:rPr>
              <a:t>Fact:</a:t>
            </a:r>
            <a:r>
              <a:rPr lang="en-US" dirty="0">
                <a:latin typeface="Arial" charset="0"/>
              </a:rPr>
              <a:t> US manufacturing Structural Cost Burden is now at 20% compared to 6% in China according to the U.S. Department of Commerce.</a:t>
            </a:r>
          </a:p>
          <a:p>
            <a:r>
              <a:rPr lang="en-US" dirty="0">
                <a:latin typeface="Arial" charset="0"/>
              </a:rPr>
              <a:t>Manufacturers are looking for ways to automate systems to cut these cost incurred.</a:t>
            </a:r>
          </a:p>
          <a:p>
            <a:endParaRPr lang="en-US" dirty="0">
              <a:latin typeface="Arial" charset="0"/>
            </a:endParaRPr>
          </a:p>
          <a:p>
            <a:pPr lvl="0"/>
            <a:r>
              <a:rPr lang="en-US" dirty="0">
                <a:latin typeface="Arial" charset="0"/>
              </a:rPr>
              <a:t>Another Challenge is regulatory compliance, trade + products certification.  They include: OSHA, IMDS, GHS in Chemical, DQSA in Pharma, UDI in Medical Devices, etc.  Just </a:t>
            </a:r>
            <a:r>
              <a:rPr lang="en-US" dirty="0" smtClean="0">
                <a:latin typeface="Arial" charset="0"/>
              </a:rPr>
              <a:t>about</a:t>
            </a:r>
            <a:r>
              <a:rPr lang="en-US" baseline="0" dirty="0" smtClean="0">
                <a:latin typeface="Arial" charset="0"/>
              </a:rPr>
              <a:t> </a:t>
            </a:r>
            <a:r>
              <a:rPr lang="en-US" dirty="0" smtClean="0">
                <a:latin typeface="Arial" charset="0"/>
              </a:rPr>
              <a:t>every </a:t>
            </a:r>
            <a:r>
              <a:rPr lang="en-US" dirty="0">
                <a:latin typeface="Arial" charset="0"/>
              </a:rPr>
              <a:t>manufacturing sector has some form of post market surveillance and regulation.</a:t>
            </a:r>
          </a:p>
          <a:p>
            <a:endParaRPr lang="en-US" dirty="0"/>
          </a:p>
        </p:txBody>
      </p:sp>
      <p:sp>
        <p:nvSpPr>
          <p:cNvPr id="4" name="Slide Number Placeholder 3"/>
          <p:cNvSpPr>
            <a:spLocks noGrp="1"/>
          </p:cNvSpPr>
          <p:nvPr>
            <p:ph type="sldNum" sz="quarter" idx="10"/>
          </p:nvPr>
        </p:nvSpPr>
        <p:spPr/>
        <p:txBody>
          <a:bodyPr/>
          <a:lstStyle/>
          <a:p>
            <a:pPr>
              <a:defRPr/>
            </a:pPr>
            <a:fld id="{36BF81B2-2CD9-4A78-AC4A-476091873EDF}" type="slidenum">
              <a:rPr lang="en-US" smtClean="0"/>
              <a:pPr>
                <a:defRPr/>
              </a:pPr>
              <a:t>4</a:t>
            </a:fld>
            <a:endParaRPr lang="en-US" dirty="0"/>
          </a:p>
        </p:txBody>
      </p:sp>
    </p:spTree>
    <p:extLst>
      <p:ext uri="{BB962C8B-B14F-4D97-AF65-F5344CB8AC3E}">
        <p14:creationId xmlns:p14="http://schemas.microsoft.com/office/powerpoint/2010/main" val="403589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FA80B-BC29-40CD-BC5F-3EEF6C7B2242}" type="slidenum">
              <a:rPr lang="en-US" smtClean="0"/>
              <a:pPr fontAlgn="base">
                <a:spcBef>
                  <a:spcPct val="0"/>
                </a:spcBef>
                <a:spcAft>
                  <a:spcPct val="0"/>
                </a:spcAft>
                <a:defRPr/>
              </a:pPr>
              <a:t>5</a:t>
            </a:fld>
            <a:endParaRPr lang="en-US" dirty="0" smtClean="0"/>
          </a:p>
        </p:txBody>
      </p:sp>
      <p:sp>
        <p:nvSpPr>
          <p:cNvPr id="75779" name="Rectangle 2"/>
          <p:cNvSpPr>
            <a:spLocks noGrp="1" noRot="1" noChangeAspect="1" noChangeArrowheads="1" noTextEdit="1"/>
          </p:cNvSpPr>
          <p:nvPr>
            <p:ph type="sldImg"/>
          </p:nvPr>
        </p:nvSpPr>
        <p:spPr bwMode="auto">
          <a:xfrm>
            <a:off x="3190875" y="304800"/>
            <a:ext cx="3182938" cy="2389188"/>
          </a:xfrm>
          <a:noFill/>
          <a:ln>
            <a:solidFill>
              <a:srgbClr val="000000"/>
            </a:solidFill>
            <a:miter lim="800000"/>
            <a:headEnd/>
            <a:tailEnd/>
          </a:ln>
        </p:spPr>
      </p:sp>
      <p:sp>
        <p:nvSpPr>
          <p:cNvPr id="75780" name="Rectangle 3"/>
          <p:cNvSpPr>
            <a:spLocks noGrp="1" noChangeArrowheads="1"/>
          </p:cNvSpPr>
          <p:nvPr>
            <p:ph type="body" idx="1"/>
          </p:nvPr>
        </p:nvSpPr>
        <p:spPr bwMode="auto">
          <a:xfrm>
            <a:off x="407990" y="2830514"/>
            <a:ext cx="5957887" cy="5626100"/>
          </a:xfrm>
          <a:noFill/>
        </p:spPr>
        <p:txBody>
          <a:bodyPr wrap="square" numCol="1" anchor="t" anchorCtr="0" compatLnSpc="1">
            <a:prstTxWarp prst="textNoShape">
              <a:avLst/>
            </a:prstTxWarp>
          </a:bodyPr>
          <a:lstStyle/>
          <a:p>
            <a:pPr eaLnBrk="1" hangingPunct="1">
              <a:spcBef>
                <a:spcPct val="0"/>
              </a:spcBef>
            </a:pPr>
            <a:r>
              <a:rPr lang="en-US" dirty="0" smtClean="0"/>
              <a:t>Your Oracle Warehouse Management, CRM, MES or ERP system is not complete unless you can connect the </a:t>
            </a:r>
            <a:r>
              <a:rPr lang="en-US" dirty="0" err="1" smtClean="0"/>
              <a:t>AutoID</a:t>
            </a:r>
            <a:r>
              <a:rPr lang="en-US" dirty="0" smtClean="0"/>
              <a:t> components back to the digital back office.  Zebra provide these services for our partner community.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 the warehouse becomes more complex, the</a:t>
            </a:r>
            <a:r>
              <a:rPr lang="en-US" baseline="0" dirty="0" smtClean="0"/>
              <a:t> transaction volume becomes much larger.   The typical manufacturers migration path includes integrating </a:t>
            </a:r>
            <a:r>
              <a:rPr lang="en-US" baseline="0" dirty="0" err="1" smtClean="0"/>
              <a:t>AutoID</a:t>
            </a:r>
            <a:r>
              <a:rPr lang="en-US" baseline="0" dirty="0" smtClean="0"/>
              <a:t> Technology and scale up to the right hardware.  So, the smarter the warehouse, the more </a:t>
            </a:r>
            <a:r>
              <a:rPr lang="en-US" baseline="0" dirty="0" smtClean="0"/>
              <a:t>transactions.</a:t>
            </a:r>
            <a:endParaRPr lang="en-US" dirty="0"/>
          </a:p>
        </p:txBody>
      </p:sp>
      <p:sp>
        <p:nvSpPr>
          <p:cNvPr id="4" name="Slide Number Placeholder 3"/>
          <p:cNvSpPr>
            <a:spLocks noGrp="1"/>
          </p:cNvSpPr>
          <p:nvPr>
            <p:ph type="sldNum" sz="quarter" idx="10"/>
          </p:nvPr>
        </p:nvSpPr>
        <p:spPr/>
        <p:txBody>
          <a:bodyPr/>
          <a:lstStyle/>
          <a:p>
            <a:pPr>
              <a:defRPr/>
            </a:pPr>
            <a:fld id="{F712F4E0-F501-430F-BC2D-00EC7E9ADB4D}"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pPr>
            <a:r>
              <a:rPr lang="en-US" dirty="0" smtClean="0"/>
              <a:t>The same goes for Mobile Computers and </a:t>
            </a:r>
            <a:r>
              <a:rPr lang="en-US" dirty="0" smtClean="0"/>
              <a:t>printers </a:t>
            </a:r>
            <a:r>
              <a:rPr lang="en-US" dirty="0" smtClean="0"/>
              <a:t>in the warehouse and on the shop floor.  As the transactions become</a:t>
            </a:r>
            <a:r>
              <a:rPr lang="en-US" baseline="0" dirty="0" smtClean="0"/>
              <a:t> </a:t>
            </a:r>
            <a:r>
              <a:rPr lang="en-US" dirty="0" smtClean="0"/>
              <a:t>more complex, the</a:t>
            </a:r>
            <a:r>
              <a:rPr lang="en-US" baseline="0" dirty="0" smtClean="0"/>
              <a:t> transaction volume </a:t>
            </a:r>
            <a:r>
              <a:rPr lang="en-US" baseline="0" dirty="0" smtClean="0"/>
              <a:t>increases.   </a:t>
            </a:r>
            <a:r>
              <a:rPr lang="en-US" baseline="0" dirty="0" smtClean="0"/>
              <a:t>The typical manufacturers migration path includes integrating </a:t>
            </a:r>
            <a:r>
              <a:rPr lang="en-US" baseline="0" dirty="0" err="1" smtClean="0"/>
              <a:t>AutoID</a:t>
            </a:r>
            <a:r>
              <a:rPr lang="en-US" baseline="0" dirty="0" smtClean="0"/>
              <a:t> Technology and scale up to the right mobile hardware.  So, the smarter the manufacturing &amp;  distribution facility, the more rugged devices needed.</a:t>
            </a:r>
            <a:endParaRPr lang="en-US" dirty="0" smtClean="0"/>
          </a:p>
          <a:p>
            <a:endParaRPr lang="en-US" dirty="0" smtClean="0"/>
          </a:p>
          <a:p>
            <a:endParaRPr lang="en-US" dirty="0" smtClean="0"/>
          </a:p>
          <a:p>
            <a:r>
              <a:rPr lang="en-US" dirty="0" smtClean="0"/>
              <a:t>Size of the bubble corresponds with the sized and volume of the transactions</a:t>
            </a:r>
            <a:endParaRPr lang="en-US" dirty="0"/>
          </a:p>
        </p:txBody>
      </p:sp>
      <p:sp>
        <p:nvSpPr>
          <p:cNvPr id="4" name="Slide Number Placeholder 3"/>
          <p:cNvSpPr>
            <a:spLocks noGrp="1"/>
          </p:cNvSpPr>
          <p:nvPr>
            <p:ph type="sldNum" sz="quarter" idx="10"/>
          </p:nvPr>
        </p:nvSpPr>
        <p:spPr/>
        <p:txBody>
          <a:bodyPr/>
          <a:lstStyle/>
          <a:p>
            <a:pPr>
              <a:defRPr/>
            </a:pPr>
            <a:fld id="{36BF81B2-2CD9-4A78-AC4A-476091873EDF}" type="slidenum">
              <a:rPr lang="en-US" smtClean="0"/>
              <a:pPr>
                <a:defRPr/>
              </a:pPr>
              <a:t>7</a:t>
            </a:fld>
            <a:endParaRPr lang="en-US" dirty="0"/>
          </a:p>
        </p:txBody>
      </p:sp>
    </p:spTree>
    <p:extLst>
      <p:ext uri="{BB962C8B-B14F-4D97-AF65-F5344CB8AC3E}">
        <p14:creationId xmlns:p14="http://schemas.microsoft.com/office/powerpoint/2010/main" val="362200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r>
              <a:rPr lang="en-US" dirty="0"/>
              <a:t>Manufacturing Software vendors are getting closer to the shop-floor production</a:t>
            </a:r>
            <a:r>
              <a:rPr lang="en-US" dirty="0" smtClean="0"/>
              <a:t>.</a:t>
            </a:r>
            <a:r>
              <a:rPr lang="en-US" baseline="0" dirty="0" smtClean="0"/>
              <a:t>  The ones circled are the leaders in Manufacturing</a:t>
            </a:r>
            <a:endParaRPr lang="en-US" dirty="0"/>
          </a:p>
          <a:p>
            <a:endParaRPr lang="en-US" dirty="0"/>
          </a:p>
          <a:p>
            <a:r>
              <a:rPr lang="en-US" dirty="0"/>
              <a:t>Vendors are providing flexible solutions for the next generation of manufacturing with a full range of manufacturing activities from planning to execution and analysis in one</a:t>
            </a:r>
          </a:p>
          <a:p>
            <a:r>
              <a:rPr lang="en-US" dirty="0"/>
              <a:t>single end-to-end system.</a:t>
            </a:r>
          </a:p>
          <a:p>
            <a:endParaRPr lang="en-US" dirty="0" smtClean="0"/>
          </a:p>
          <a:p>
            <a:r>
              <a:rPr lang="en-US" dirty="0" smtClean="0"/>
              <a:t>When an end-user selects a new software system,</a:t>
            </a:r>
            <a:r>
              <a:rPr lang="en-US" baseline="0" dirty="0" smtClean="0"/>
              <a:t> it drives investment in AIDC.</a:t>
            </a:r>
            <a:endParaRPr lang="en-US" dirty="0"/>
          </a:p>
        </p:txBody>
      </p:sp>
      <p:sp>
        <p:nvSpPr>
          <p:cNvPr id="4" name="Slide Number Placeholder 3"/>
          <p:cNvSpPr>
            <a:spLocks noGrp="1"/>
          </p:cNvSpPr>
          <p:nvPr>
            <p:ph type="sldNum" sz="quarter" idx="10"/>
          </p:nvPr>
        </p:nvSpPr>
        <p:spPr/>
        <p:txBody>
          <a:bodyPr/>
          <a:lstStyle/>
          <a:p>
            <a:fld id="{08133429-1E2D-48D1-8EF3-6699841E766C}" type="slidenum">
              <a:rPr lang="en-US" smtClean="0"/>
              <a:t>8</a:t>
            </a:fld>
            <a:endParaRPr lang="en-US" dirty="0"/>
          </a:p>
        </p:txBody>
      </p:sp>
    </p:spTree>
    <p:extLst>
      <p:ext uri="{BB962C8B-B14F-4D97-AF65-F5344CB8AC3E}">
        <p14:creationId xmlns:p14="http://schemas.microsoft.com/office/powerpoint/2010/main" val="380083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a:t>
            </a:r>
            <a:r>
              <a:rPr lang="en-US" baseline="0" dirty="0" smtClean="0"/>
              <a:t> have met with quite a few manufacturers recently and the biggest thing they want is a partner that will act as a consultant to them.  They want someone who </a:t>
            </a:r>
            <a:r>
              <a:rPr lang="en-US" baseline="0" dirty="0" err="1" smtClean="0"/>
              <a:t>understandd</a:t>
            </a:r>
            <a:r>
              <a:rPr lang="en-US" baseline="0" dirty="0" smtClean="0"/>
              <a:t> their business environment and make AIDC recommendations that will improve efficiency and lower their soft costs.</a:t>
            </a:r>
            <a:endParaRPr lang="en-US" dirty="0" smtClean="0"/>
          </a:p>
        </p:txBody>
      </p:sp>
      <p:sp>
        <p:nvSpPr>
          <p:cNvPr id="4" name="Slide Number Placeholder 3"/>
          <p:cNvSpPr>
            <a:spLocks noGrp="1"/>
          </p:cNvSpPr>
          <p:nvPr>
            <p:ph type="sldNum" sz="quarter" idx="5"/>
          </p:nvPr>
        </p:nvSpPr>
        <p:spPr/>
        <p:txBody>
          <a:bodyPr/>
          <a:lstStyle/>
          <a:p>
            <a:pPr>
              <a:defRPr/>
            </a:pPr>
            <a:fld id="{E4AD729C-2951-405D-B824-93D6370C9E60}"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Zebra is a member of the SAP PVP program (Printer Vendor Program).  Partners since 1998.</a:t>
            </a:r>
          </a:p>
          <a:p>
            <a:endParaRPr lang="en-US" dirty="0" smtClean="0"/>
          </a:p>
          <a:p>
            <a:r>
              <a:rPr lang="en-US" dirty="0" smtClean="0"/>
              <a:t>All ZPL and RFID</a:t>
            </a:r>
            <a:r>
              <a:rPr lang="en-US" baseline="0" dirty="0" smtClean="0"/>
              <a:t> Printers are certified on the following SAP Module</a:t>
            </a:r>
          </a:p>
          <a:p>
            <a:endParaRPr lang="en-US" baseline="0" dirty="0" smtClean="0"/>
          </a:p>
          <a:p>
            <a:r>
              <a:rPr lang="en-US" baseline="0" dirty="0" smtClean="0"/>
              <a:t>-SAP </a:t>
            </a:r>
            <a:r>
              <a:rPr lang="en-US" baseline="0" dirty="0" smtClean="0"/>
              <a:t>Business Suites – Enterprise Central Component (ECC6)</a:t>
            </a:r>
          </a:p>
          <a:p>
            <a:endParaRPr lang="en-US" baseline="0" dirty="0" smtClean="0"/>
          </a:p>
          <a:p>
            <a:r>
              <a:rPr lang="en-US" baseline="0" dirty="0" smtClean="0"/>
              <a:t>-OER </a:t>
            </a:r>
            <a:r>
              <a:rPr lang="en-US" baseline="0" dirty="0" smtClean="0"/>
              <a:t>– Object Events Repository &amp; A I </a:t>
            </a:r>
            <a:r>
              <a:rPr lang="en-US" baseline="0" dirty="0" err="1" smtClean="0"/>
              <a:t>I</a:t>
            </a:r>
            <a:r>
              <a:rPr lang="en-US" baseline="0" dirty="0" smtClean="0"/>
              <a:t> – </a:t>
            </a:r>
            <a:r>
              <a:rPr lang="en-US" baseline="0" dirty="0" err="1" smtClean="0"/>
              <a:t>AutoID</a:t>
            </a:r>
            <a:r>
              <a:rPr lang="en-US" baseline="0" dirty="0" smtClean="0"/>
              <a:t> Integration – for RFID Printers</a:t>
            </a:r>
          </a:p>
          <a:p>
            <a:endParaRPr lang="en-US" baseline="0" dirty="0" smtClean="0"/>
          </a:p>
          <a:p>
            <a:r>
              <a:rPr lang="en-US" baseline="0" dirty="0" smtClean="0"/>
              <a:t>-SAP </a:t>
            </a:r>
            <a:r>
              <a:rPr lang="en-US" baseline="0" dirty="0" smtClean="0"/>
              <a:t>Direct Store Delivery for Mobile Printers</a:t>
            </a:r>
            <a:endParaRPr lang="en-US" dirty="0"/>
          </a:p>
        </p:txBody>
      </p:sp>
      <p:sp>
        <p:nvSpPr>
          <p:cNvPr id="4" name="Slide Number Placeholder 3"/>
          <p:cNvSpPr>
            <a:spLocks noGrp="1"/>
          </p:cNvSpPr>
          <p:nvPr>
            <p:ph type="sldNum" sz="quarter" idx="10"/>
          </p:nvPr>
        </p:nvSpPr>
        <p:spPr/>
        <p:txBody>
          <a:bodyPr/>
          <a:lstStyle/>
          <a:p>
            <a:pPr>
              <a:defRPr/>
            </a:pPr>
            <a:fld id="{36BF81B2-2CD9-4A78-AC4A-476091873EDF}" type="slidenum">
              <a:rPr lang="en-US" smtClean="0"/>
              <a:pPr>
                <a:defRPr/>
              </a:pPr>
              <a:t>11</a:t>
            </a:fld>
            <a:endParaRPr lang="en-US" dirty="0"/>
          </a:p>
        </p:txBody>
      </p:sp>
    </p:spTree>
    <p:extLst>
      <p:ext uri="{BB962C8B-B14F-4D97-AF65-F5344CB8AC3E}">
        <p14:creationId xmlns:p14="http://schemas.microsoft.com/office/powerpoint/2010/main" val="305177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Partners with Oracle since </a:t>
            </a:r>
            <a:r>
              <a:rPr lang="en-US" b="1" dirty="0" smtClean="0"/>
              <a:t>2001.  Oracle has validated</a:t>
            </a:r>
            <a:r>
              <a:rPr lang="en-US" b="1" baseline="0" dirty="0" smtClean="0"/>
              <a:t> Enterprise Connector using the following criteria </a:t>
            </a:r>
            <a:endParaRPr lang="en-US" b="1" dirty="0" smtClean="0"/>
          </a:p>
          <a:p>
            <a:pPr>
              <a:buFont typeface="Wingdings" pitchFamily="2" charset="2"/>
              <a:buChar char="§"/>
            </a:pPr>
            <a:r>
              <a:rPr lang="en-US" dirty="0" smtClean="0"/>
              <a:t>Zebra </a:t>
            </a:r>
            <a:r>
              <a:rPr lang="en-US" dirty="0"/>
              <a:t>barcode solutions are functionally and technically sound,</a:t>
            </a:r>
          </a:p>
          <a:p>
            <a:pPr>
              <a:buFont typeface="Wingdings" pitchFamily="2" charset="2"/>
              <a:buChar char="§"/>
            </a:pPr>
            <a:r>
              <a:rPr lang="en-US" dirty="0"/>
              <a:t>Zebra barcode solutions use Oracle standards and are integrated with Oracle Applications in a reliable </a:t>
            </a:r>
            <a:r>
              <a:rPr lang="en-US" dirty="0" smtClean="0"/>
              <a:t>way</a:t>
            </a:r>
            <a:endParaRPr lang="en-US" dirty="0"/>
          </a:p>
          <a:p>
            <a:pPr>
              <a:buFont typeface="Wingdings" pitchFamily="2" charset="2"/>
              <a:buChar char="§"/>
            </a:pPr>
            <a:r>
              <a:rPr lang="en-US" dirty="0"/>
              <a:t>Zebra barcode solutions operate and perform as documented. </a:t>
            </a:r>
          </a:p>
          <a:p>
            <a:endParaRPr lang="en-US" dirty="0" smtClean="0"/>
          </a:p>
          <a:p>
            <a:r>
              <a:rPr lang="en-US" kern="0" dirty="0">
                <a:hlinkClick r:id="rId3"/>
              </a:rPr>
              <a:t>http://www.oracle.com/ocom/groups/public/@</a:t>
            </a:r>
            <a:r>
              <a:rPr lang="en-US" kern="0" dirty="0" smtClean="0">
                <a:hlinkClick r:id="rId3"/>
              </a:rPr>
              <a:t>opnpublic/documents/webcontent/036607.pdf</a:t>
            </a:r>
            <a:endParaRPr lang="en-US" kern="0" dirty="0" smtClean="0"/>
          </a:p>
          <a:p>
            <a:endParaRPr lang="en-US" kern="0" dirty="0" smtClean="0"/>
          </a:p>
          <a:p>
            <a:r>
              <a:rPr lang="en-US" sz="1200" kern="1200" dirty="0" smtClean="0">
                <a:solidFill>
                  <a:schemeClr val="tx1"/>
                </a:solidFill>
                <a:effectLst/>
                <a:latin typeface="+mn-lt"/>
                <a:ea typeface="+mn-ea"/>
                <a:cs typeface="+mn-cs"/>
              </a:rPr>
              <a:t>First, It’s important to know that SAP has proprietary data formats, which thermal printers will not recognize unless SAP provides native support.  Its also important to know that Zebra and SAP signed an agreement in 1998 (see attached) that provides native support for Zebra printers.  This means that we are integrated into the SAP Kernel so every SAP Customer since 1998 can print natively from SAP.  This is like saying they can print without doing or installing anything (Plug n Play).  </a:t>
            </a:r>
            <a:r>
              <a:rPr lang="en-US" sz="1200" b="1" kern="1200" dirty="0" smtClean="0">
                <a:solidFill>
                  <a:schemeClr val="tx1"/>
                </a:solidFill>
                <a:effectLst/>
                <a:latin typeface="+mn-lt"/>
                <a:ea typeface="+mn-ea"/>
                <a:cs typeface="+mn-cs"/>
              </a:rPr>
              <a:t>Cool Huh?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new SAP terminology, natively supported printers are called </a:t>
            </a:r>
            <a:r>
              <a:rPr lang="en-US" sz="1200" b="1" kern="1200" dirty="0" smtClean="0">
                <a:solidFill>
                  <a:schemeClr val="tx1"/>
                </a:solidFill>
                <a:effectLst/>
                <a:latin typeface="+mn-lt"/>
                <a:ea typeface="+mn-ea"/>
                <a:cs typeface="+mn-cs"/>
              </a:rPr>
              <a:t>“certified device types.”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2006 SAP and Zebra performed compatibility and performance testing to certify </a:t>
            </a:r>
            <a:r>
              <a:rPr lang="en-US" sz="1200" b="1" kern="1200" dirty="0" smtClean="0">
                <a:solidFill>
                  <a:schemeClr val="tx1"/>
                </a:solidFill>
                <a:effectLst/>
                <a:latin typeface="+mn-lt"/>
                <a:ea typeface="+mn-ea"/>
                <a:cs typeface="+mn-cs"/>
              </a:rPr>
              <a:t>Zebra device types</a:t>
            </a:r>
            <a:r>
              <a:rPr lang="en-US" sz="1200" kern="1200" dirty="0" smtClean="0">
                <a:solidFill>
                  <a:schemeClr val="tx1"/>
                </a:solidFill>
                <a:effectLst/>
                <a:latin typeface="+mn-lt"/>
                <a:ea typeface="+mn-ea"/>
                <a:cs typeface="+mn-cs"/>
              </a:rPr>
              <a:t> for SAP.   This includes </a:t>
            </a:r>
            <a:r>
              <a:rPr lang="en-US" sz="1200" b="1" kern="1200" dirty="0" smtClean="0">
                <a:solidFill>
                  <a:schemeClr val="tx1"/>
                </a:solidFill>
                <a:effectLst/>
                <a:latin typeface="+mn-lt"/>
                <a:ea typeface="+mn-ea"/>
                <a:cs typeface="+mn-cs"/>
              </a:rPr>
              <a:t>ZPL-2, RFID Commands, Cutter &amp; Reminder Commands</a:t>
            </a:r>
            <a:r>
              <a:rPr lang="en-US" sz="1200" kern="1200" dirty="0" smtClean="0">
                <a:solidFill>
                  <a:schemeClr val="tx1"/>
                </a:solidFill>
                <a:effectLst/>
                <a:latin typeface="+mn-lt"/>
                <a:ea typeface="+mn-ea"/>
                <a:cs typeface="+mn-cs"/>
              </a:rPr>
              <a:t> etc.</a:t>
            </a:r>
          </a:p>
          <a:p>
            <a:r>
              <a:rPr lang="en-US" sz="1200" kern="1200" dirty="0" smtClean="0">
                <a:solidFill>
                  <a:schemeClr val="tx1"/>
                </a:solidFill>
                <a:effectLst/>
                <a:latin typeface="+mn-lt"/>
                <a:ea typeface="+mn-ea"/>
                <a:cs typeface="+mn-cs"/>
              </a:rPr>
              <a:t>Today, the SAP system must recognize the printer as a </a:t>
            </a:r>
            <a:r>
              <a:rPr lang="en-US" sz="1200" b="1" kern="1200" dirty="0" smtClean="0">
                <a:solidFill>
                  <a:schemeClr val="tx1"/>
                </a:solidFill>
                <a:effectLst/>
                <a:latin typeface="+mn-lt"/>
                <a:ea typeface="+mn-ea"/>
                <a:cs typeface="+mn-cs"/>
              </a:rPr>
              <a:t>certified device type</a:t>
            </a:r>
            <a:r>
              <a:rPr lang="en-US" sz="1200" kern="1200" dirty="0" smtClean="0">
                <a:solidFill>
                  <a:schemeClr val="tx1"/>
                </a:solidFill>
                <a:effectLst/>
                <a:latin typeface="+mn-lt"/>
                <a:ea typeface="+mn-ea"/>
                <a:cs typeface="+mn-cs"/>
              </a:rPr>
              <a:t> because the data streams and print commands need to be translated into a format the printer can recognize. </a:t>
            </a:r>
          </a:p>
          <a:p>
            <a:r>
              <a:rPr lang="en-US" sz="1200" kern="1200" dirty="0" smtClean="0">
                <a:solidFill>
                  <a:schemeClr val="tx1"/>
                </a:solidFill>
                <a:effectLst/>
                <a:latin typeface="+mn-lt"/>
                <a:ea typeface="+mn-ea"/>
                <a:cs typeface="+mn-cs"/>
              </a:rPr>
              <a:t>In summary, proprietary SAP data streams need to be translated to a proprietary thermal printer control language., i.e. ZPL.  The translation can be handled several ways. </a:t>
            </a:r>
          </a:p>
          <a:p>
            <a:r>
              <a:rPr lang="en-US" sz="1200" b="1" kern="1200" dirty="0" smtClean="0">
                <a:solidFill>
                  <a:schemeClr val="tx1"/>
                </a:solidFill>
                <a:effectLst/>
                <a:latin typeface="+mn-lt"/>
                <a:ea typeface="+mn-ea"/>
                <a:cs typeface="+mn-cs"/>
              </a:rPr>
              <a:t>With that said Miss Christine,</a:t>
            </a:r>
            <a:r>
              <a:rPr lang="en-US" sz="1200" kern="1200" dirty="0" smtClean="0">
                <a:solidFill>
                  <a:schemeClr val="tx1"/>
                </a:solidFill>
                <a:effectLst/>
                <a:latin typeface="+mn-lt"/>
                <a:ea typeface="+mn-ea"/>
                <a:cs typeface="+mn-cs"/>
              </a:rPr>
              <a:t>  the most common printing methods are: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Direct Connection</a:t>
            </a:r>
            <a:r>
              <a:rPr lang="en-US" sz="1200" kern="1200" dirty="0" smtClean="0">
                <a:solidFill>
                  <a:schemeClr val="tx1"/>
                </a:solidFill>
                <a:effectLst/>
                <a:latin typeface="+mn-lt"/>
                <a:ea typeface="+mn-ea"/>
                <a:cs typeface="+mn-cs"/>
              </a:rPr>
              <a:t>–SAP use SAP SMARTFORMS to create ZPL label templates inside of SAP because the SAP kernel has native  ZPL support for any  ZPL-enabled printer, which are all recognized as a certified device types.  The “translation” occurs within SAP before the print job is transmitted to the printer. </a:t>
            </a:r>
          </a:p>
          <a:p>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SAPscript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We use </a:t>
            </a:r>
            <a:r>
              <a:rPr lang="en-US" sz="1200" b="1" kern="1200" dirty="0" smtClean="0">
                <a:solidFill>
                  <a:schemeClr val="tx1"/>
                </a:solidFill>
                <a:effectLst/>
                <a:latin typeface="+mn-lt"/>
                <a:ea typeface="+mn-ea"/>
                <a:cs typeface="+mn-cs"/>
              </a:rPr>
              <a:t>Zebra Designer for mySAP</a:t>
            </a:r>
            <a:r>
              <a:rPr lang="en-US" sz="1200" kern="1200" dirty="0" smtClean="0">
                <a:solidFill>
                  <a:schemeClr val="tx1"/>
                </a:solidFill>
                <a:effectLst/>
                <a:latin typeface="+mn-lt"/>
                <a:ea typeface="+mn-ea"/>
                <a:cs typeface="+mn-cs"/>
              </a:rPr>
              <a:t> to create the label templates outside of SAP, then upload the ZPL templates to the SAP system.  These ZPL label formats are written and embedded into the SAP environment to provide compatibility with the respective ZPL printer.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Direct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XML </a:t>
            </a:r>
            <a:r>
              <a:rPr lang="en-US" sz="1200" kern="1200" dirty="0" smtClean="0">
                <a:solidFill>
                  <a:schemeClr val="tx1"/>
                </a:solidFill>
                <a:effectLst/>
                <a:latin typeface="+mn-lt"/>
                <a:ea typeface="+mn-ea"/>
                <a:cs typeface="+mn-cs"/>
              </a:rPr>
              <a:t>– XML is used as the common data communication between SAP and the printer.   We use Zebra Designer for XML to design the label and load the ZPL template in the respective printer’s memory.  SAP’s data streams are sent out as XML directly to the printer for label printing and RFID encoding.</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Emulation </a:t>
            </a:r>
            <a:r>
              <a:rPr lang="en-US" sz="1200" kern="1200" dirty="0" smtClean="0">
                <a:solidFill>
                  <a:schemeClr val="tx1"/>
                </a:solidFill>
                <a:effectLst/>
                <a:latin typeface="+mn-lt"/>
                <a:ea typeface="+mn-ea"/>
                <a:cs typeface="+mn-cs"/>
              </a:rPr>
              <a:t>– The printer runs an emulator (IPL, DPL, etc.) that suppresses its own control language and emulates one that is supported by SAP.  The competition emulate ZPL because SAP’s native output is ZPL </a:t>
            </a:r>
            <a:r>
              <a:rPr lang="en-US" sz="1200" b="1" kern="1200" dirty="0" smtClean="0">
                <a:solidFill>
                  <a:schemeClr val="tx1"/>
                </a:solidFill>
                <a:effectLst/>
                <a:latin typeface="+mn-lt"/>
                <a:ea typeface="+mn-ea"/>
                <a:cs typeface="+mn-cs"/>
              </a:rPr>
              <a:t>(remember the attached from 1998)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Middleware</a:t>
            </a:r>
            <a:r>
              <a:rPr lang="en-US" sz="1200" kern="1200" dirty="0" smtClean="0">
                <a:solidFill>
                  <a:schemeClr val="tx1"/>
                </a:solidFill>
                <a:effectLst/>
                <a:latin typeface="+mn-lt"/>
                <a:ea typeface="+mn-ea"/>
                <a:cs typeface="+mn-cs"/>
              </a:rPr>
              <a:t> – SAP output is directed to the middleware software installed on a server, instead of going directly from SAP to the printer. The middleware translates the SAP output into a format the printer can recognize.  (</a:t>
            </a:r>
            <a:r>
              <a:rPr lang="en-US" sz="1200" kern="1200" dirty="0" err="1" smtClean="0">
                <a:solidFill>
                  <a:schemeClr val="tx1"/>
                </a:solidFill>
                <a:effectLst/>
                <a:latin typeface="+mn-lt"/>
                <a:ea typeface="+mn-ea"/>
                <a:cs typeface="+mn-cs"/>
              </a:rPr>
              <a:t>Loftware</a:t>
            </a:r>
            <a:r>
              <a:rPr lang="en-US" sz="1200" kern="1200" dirty="0" smtClean="0">
                <a:solidFill>
                  <a:schemeClr val="tx1"/>
                </a:solidFill>
                <a:effectLst/>
                <a:latin typeface="+mn-lt"/>
                <a:ea typeface="+mn-ea"/>
                <a:cs typeface="+mn-cs"/>
              </a:rPr>
              <a:t>, Bartender, </a:t>
            </a:r>
            <a:r>
              <a:rPr lang="en-US" sz="1200" kern="1200" dirty="0" err="1" smtClean="0">
                <a:solidFill>
                  <a:schemeClr val="tx1"/>
                </a:solidFill>
                <a:effectLst/>
                <a:latin typeface="+mn-lt"/>
                <a:ea typeface="+mn-ea"/>
                <a:cs typeface="+mn-cs"/>
              </a:rPr>
              <a:t>Niceware</a:t>
            </a:r>
            <a:r>
              <a:rPr lang="en-US" sz="1200" kern="1200" dirty="0" smtClean="0">
                <a:solidFill>
                  <a:schemeClr val="tx1"/>
                </a:solidFill>
                <a:effectLst/>
                <a:latin typeface="+mn-lt"/>
                <a:ea typeface="+mn-ea"/>
                <a:cs typeface="+mn-cs"/>
              </a:rPr>
              <a:t>, Adobe Interactive Forms, etc.) </a:t>
            </a:r>
          </a:p>
          <a:p>
            <a:r>
              <a:rPr lang="en-US" sz="1200" kern="1200" dirty="0" smtClean="0">
                <a:solidFill>
                  <a:schemeClr val="tx1"/>
                </a:solidFill>
                <a:effectLst/>
                <a:latin typeface="+mn-lt"/>
                <a:ea typeface="+mn-ea"/>
                <a:cs typeface="+mn-cs"/>
              </a:rPr>
              <a:t>These options are available for all Zebra thermal printer models but they all have their advantages/disadvantage which are all here in the windmills of my mind!</a:t>
            </a:r>
          </a:p>
          <a:p>
            <a:endParaRPr lang="en-US" kern="0" dirty="0"/>
          </a:p>
          <a:p>
            <a:endParaRPr lang="en-US" dirty="0"/>
          </a:p>
        </p:txBody>
      </p:sp>
      <p:sp>
        <p:nvSpPr>
          <p:cNvPr id="4" name="Slide Number Placeholder 3"/>
          <p:cNvSpPr>
            <a:spLocks noGrp="1"/>
          </p:cNvSpPr>
          <p:nvPr>
            <p:ph type="sldNum" sz="quarter" idx="10"/>
          </p:nvPr>
        </p:nvSpPr>
        <p:spPr/>
        <p:txBody>
          <a:bodyPr/>
          <a:lstStyle/>
          <a:p>
            <a:pPr>
              <a:defRPr/>
            </a:pPr>
            <a:fld id="{36BF81B2-2CD9-4A78-AC4A-476091873EDF}" type="slidenum">
              <a:rPr lang="en-US" smtClean="0"/>
              <a:pPr>
                <a:defRPr/>
              </a:pPr>
              <a:t>12</a:t>
            </a:fld>
            <a:endParaRPr lang="en-US" dirty="0"/>
          </a:p>
        </p:txBody>
      </p:sp>
    </p:spTree>
    <p:extLst>
      <p:ext uri="{BB962C8B-B14F-4D97-AF65-F5344CB8AC3E}">
        <p14:creationId xmlns:p14="http://schemas.microsoft.com/office/powerpoint/2010/main" val="3804122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0" y="0"/>
            <a:ext cx="9143999" cy="5240421"/>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93700" y="5526262"/>
            <a:ext cx="6175664" cy="990600"/>
          </a:xfrm>
        </p:spPr>
        <p:txBody>
          <a:bodyPr>
            <a:noAutofit/>
          </a:bodyPr>
          <a:lstStyle>
            <a:lvl1pPr marL="0" indent="0" algn="l">
              <a:lnSpc>
                <a:spcPct val="70000"/>
              </a:lnSpc>
              <a:buNone/>
              <a:defRPr sz="20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Zebra_Tag_Horizontal.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555" y="5560897"/>
            <a:ext cx="1721368" cy="940566"/>
          </a:xfrm>
          <a:prstGeom prst="rect">
            <a:avLst/>
          </a:prstGeom>
        </p:spPr>
      </p:pic>
      <p:pic>
        <p:nvPicPr>
          <p:cNvPr id="11" name="Picture 10" descr="globe.wmf"/>
          <p:cNvPicPr>
            <a:picLocks noChangeAspect="1"/>
          </p:cNvPicPr>
          <p:nvPr userDrawn="1"/>
        </p:nvPicPr>
        <p:blipFill rotWithShape="1">
          <a:blip r:embed="rId3">
            <a:extLst>
              <a:ext uri="{28A0092B-C50C-407E-A947-70E740481C1C}">
                <a14:useLocalDpi xmlns:a14="http://schemas.microsoft.com/office/drawing/2010/main" val="0"/>
              </a:ext>
            </a:extLst>
          </a:blip>
          <a:srcRect l="-4425" t="10710" r="27563" b="13872"/>
          <a:stretch/>
        </p:blipFill>
        <p:spPr>
          <a:xfrm>
            <a:off x="3803317" y="0"/>
            <a:ext cx="5340683" cy="5240421"/>
          </a:xfrm>
          <a:prstGeom prst="rect">
            <a:avLst/>
          </a:prstGeom>
        </p:spPr>
      </p:pic>
      <p:sp>
        <p:nvSpPr>
          <p:cNvPr id="9" name="Title 1"/>
          <p:cNvSpPr>
            <a:spLocks noGrp="1"/>
          </p:cNvSpPr>
          <p:nvPr>
            <p:ph type="ctrTitle" hasCustomPrompt="1"/>
          </p:nvPr>
        </p:nvSpPr>
        <p:spPr>
          <a:xfrm>
            <a:off x="393700" y="2672773"/>
            <a:ext cx="3520209" cy="2361045"/>
          </a:xfrm>
        </p:spPr>
        <p:txBody>
          <a:bodyPr anchor="b">
            <a:noAutofit/>
          </a:bodyPr>
          <a:lstStyle>
            <a:lvl1pPr algn="l">
              <a:lnSpc>
                <a:spcPct val="90000"/>
              </a:lnSpc>
              <a:defRPr sz="300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353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75409"/>
          </a:xfrm>
          <a:prstGeom prst="rect">
            <a:avLst/>
          </a:prstGeom>
          <a:solidFill>
            <a:srgbClr val="FFC000"/>
          </a:solidFill>
          <a:ln w="9525">
            <a:solidFill>
              <a:schemeClr val="tx1"/>
            </a:solidFill>
            <a:miter lim="800000"/>
            <a:headEnd/>
            <a:tailEnd/>
          </a:ln>
          <a:effectLst/>
        </p:spPr>
        <p:txBody>
          <a:bodyPr wrap="none" anchor="ctr"/>
          <a:lstStyle/>
          <a:p>
            <a:endParaRPr lang="en-US" dirty="0"/>
          </a:p>
        </p:txBody>
      </p:sp>
      <p:pic>
        <p:nvPicPr>
          <p:cNvPr id="5" name="Picture 7" descr="ZEC-bar"/>
          <p:cNvPicPr>
            <a:picLocks noChangeAspect="1" noChangeArrowheads="1"/>
          </p:cNvPicPr>
          <p:nvPr userDrawn="1"/>
        </p:nvPicPr>
        <p:blipFill>
          <a:blip r:embed="rId2" cstate="print"/>
          <a:srcRect/>
          <a:stretch>
            <a:fillRect/>
          </a:stretch>
        </p:blipFill>
        <p:spPr bwMode="auto">
          <a:xfrm>
            <a:off x="0" y="6604722"/>
            <a:ext cx="9177618" cy="253278"/>
          </a:xfrm>
          <a:prstGeom prst="rect">
            <a:avLst/>
          </a:prstGeom>
          <a:noFill/>
        </p:spPr>
      </p:pic>
      <p:pic>
        <p:nvPicPr>
          <p:cNvPr id="6" name="Picture 9" descr="ZT_RGB_3in_NoR"/>
          <p:cNvPicPr>
            <a:picLocks noChangeAspect="1" noChangeArrowheads="1"/>
          </p:cNvPicPr>
          <p:nvPr userDrawn="1"/>
        </p:nvPicPr>
        <p:blipFill>
          <a:blip r:embed="rId3" cstate="print"/>
          <a:srcRect/>
          <a:stretch>
            <a:fillRect/>
          </a:stretch>
        </p:blipFill>
        <p:spPr bwMode="auto">
          <a:xfrm>
            <a:off x="8307294" y="0"/>
            <a:ext cx="836706" cy="675409"/>
          </a:xfrm>
          <a:prstGeom prst="rect">
            <a:avLst/>
          </a:prstGeom>
          <a:noFill/>
        </p:spPr>
      </p:pic>
      <p:sp>
        <p:nvSpPr>
          <p:cNvPr id="3074" name="Rectangle 2"/>
          <p:cNvSpPr>
            <a:spLocks noGrp="1" noChangeArrowheads="1"/>
          </p:cNvSpPr>
          <p:nvPr>
            <p:ph type="ctrTitle"/>
          </p:nvPr>
        </p:nvSpPr>
        <p:spPr>
          <a:xfrm>
            <a:off x="755649" y="692151"/>
            <a:ext cx="7772400" cy="1470025"/>
          </a:xfrm>
        </p:spPr>
        <p:txBody>
          <a:bodyPr anchor="b"/>
          <a:lstStyle>
            <a:lvl1pPr>
              <a:defRPr sz="5500" b="0"/>
            </a:lvl1pPr>
          </a:lstStyle>
          <a:p>
            <a:r>
              <a:rPr lang="en-US" smtClean="0"/>
              <a:t>Click to edit Master title style</a:t>
            </a:r>
            <a:endParaRPr lang="ru-RU"/>
          </a:p>
        </p:txBody>
      </p:sp>
      <p:sp>
        <p:nvSpPr>
          <p:cNvPr id="3075" name="Rectangle 3"/>
          <p:cNvSpPr>
            <a:spLocks noGrp="1" noChangeArrowheads="1"/>
          </p:cNvSpPr>
          <p:nvPr>
            <p:ph type="subTitle" idx="1"/>
          </p:nvPr>
        </p:nvSpPr>
        <p:spPr>
          <a:xfrm>
            <a:off x="755651" y="2565400"/>
            <a:ext cx="7777164" cy="1752600"/>
          </a:xfrm>
        </p:spPr>
        <p:txBody>
          <a:bodyPr/>
          <a:lstStyle>
            <a:lvl1pPr marL="0" indent="0">
              <a:buFontTx/>
              <a:buNone/>
              <a:defRPr sz="2100"/>
            </a:lvl1pPr>
          </a:lstStyle>
          <a:p>
            <a:r>
              <a:rPr lang="en-US" smtClean="0"/>
              <a:t>Click to edit Master subtitle style</a:t>
            </a:r>
            <a:endParaRPr lang="ru-RU"/>
          </a:p>
        </p:txBody>
      </p:sp>
      <p:sp>
        <p:nvSpPr>
          <p:cNvPr id="7" name="Rectangle 4"/>
          <p:cNvSpPr>
            <a:spLocks noGrp="1" noChangeArrowheads="1"/>
          </p:cNvSpPr>
          <p:nvPr>
            <p:ph type="dt" sz="half" idx="10"/>
          </p:nvPr>
        </p:nvSpPr>
        <p:spPr>
          <a:xfrm>
            <a:off x="448236" y="6267017"/>
            <a:ext cx="2132853" cy="227301"/>
          </a:xfrm>
          <a:prstGeom prst="rect">
            <a:avLst/>
          </a:prstGeom>
        </p:spPr>
        <p:txBody>
          <a:bodyPr/>
          <a:lstStyle>
            <a:lvl1pPr>
              <a:defRPr/>
            </a:lvl1pPr>
          </a:lstStyle>
          <a:p>
            <a:pPr>
              <a:defRPr/>
            </a:pPr>
            <a:endParaRPr lang="ru-RU"/>
          </a:p>
        </p:txBody>
      </p:sp>
      <p:sp>
        <p:nvSpPr>
          <p:cNvPr id="8" name="Rectangle 5"/>
          <p:cNvSpPr>
            <a:spLocks noGrp="1" noChangeArrowheads="1"/>
          </p:cNvSpPr>
          <p:nvPr>
            <p:ph type="ftr" sz="quarter" idx="11"/>
          </p:nvPr>
        </p:nvSpPr>
        <p:spPr>
          <a:xfrm>
            <a:off x="3316942" y="6286500"/>
            <a:ext cx="2894853" cy="227301"/>
          </a:xfrm>
          <a:prstGeom prst="rect">
            <a:avLst/>
          </a:prstGeom>
        </p:spPr>
        <p:txBody>
          <a:bodyPr/>
          <a:lstStyle>
            <a:lvl1pPr>
              <a:defRPr/>
            </a:lvl1pPr>
          </a:lstStyle>
          <a:p>
            <a:pPr>
              <a:defRPr/>
            </a:pPr>
            <a:endParaRPr lang="ru-RU"/>
          </a:p>
        </p:txBody>
      </p:sp>
      <p:sp>
        <p:nvSpPr>
          <p:cNvPr id="9" name="Rectangle 6"/>
          <p:cNvSpPr>
            <a:spLocks noGrp="1" noChangeArrowheads="1"/>
          </p:cNvSpPr>
          <p:nvPr>
            <p:ph type="sldNum" sz="quarter" idx="12"/>
          </p:nvPr>
        </p:nvSpPr>
        <p:spPr>
          <a:xfrm>
            <a:off x="6544236" y="6286500"/>
            <a:ext cx="2132853" cy="227301"/>
          </a:xfrm>
          <a:prstGeom prst="rect">
            <a:avLst/>
          </a:prstGeom>
        </p:spPr>
        <p:txBody>
          <a:bodyPr/>
          <a:lstStyle>
            <a:lvl1pPr>
              <a:defRPr/>
            </a:lvl1pPr>
          </a:lstStyle>
          <a:p>
            <a:pPr>
              <a:defRPr/>
            </a:pPr>
            <a:fld id="{B733D25F-76BE-470F-BDC5-F2BA2A8584F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69252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848100"/>
            <a:ext cx="369252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30725"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52400" y="6553200"/>
            <a:ext cx="8839200" cy="152400"/>
          </a:xfrm>
          <a:prstGeom prst="rect">
            <a:avLst/>
          </a:prstGeom>
        </p:spPr>
        <p:txBody>
          <a:bodyPr/>
          <a:lstStyle>
            <a:lvl1pPr>
              <a:defRPr/>
            </a:lvl1pPr>
          </a:lstStyle>
          <a:p>
            <a:r>
              <a:rPr lang="en-US"/>
              <a:t>© 2007 Oracle Corporation – Proprietary and Confidential</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 No Title">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304800" y="6324600"/>
            <a:ext cx="3352800" cy="228600"/>
          </a:xfrm>
          <a:prstGeom prst="rect">
            <a:avLst/>
          </a:prstGeom>
          <a:ln/>
        </p:spPr>
        <p:txBody>
          <a:bodyPr/>
          <a:lstStyle>
            <a:lvl1pPr>
              <a:defRPr/>
            </a:lvl1pPr>
          </a:lstStyle>
          <a:p>
            <a:pPr>
              <a:defRPr/>
            </a:pPr>
            <a:r>
              <a:rPr lang="en-US" dirty="0"/>
              <a:t>Zebra Confidential</a:t>
            </a:r>
          </a:p>
        </p:txBody>
      </p:sp>
      <p:sp>
        <p:nvSpPr>
          <p:cNvPr id="3" name="Rectangle 20"/>
          <p:cNvSpPr>
            <a:spLocks noGrp="1" noChangeArrowheads="1"/>
          </p:cNvSpPr>
          <p:nvPr>
            <p:ph type="sldNum" sz="quarter" idx="11"/>
          </p:nvPr>
        </p:nvSpPr>
        <p:spPr>
          <a:xfrm>
            <a:off x="6858000" y="6276975"/>
            <a:ext cx="2133600" cy="473075"/>
          </a:xfrm>
          <a:prstGeom prst="rect">
            <a:avLst/>
          </a:prstGeom>
          <a:ln/>
        </p:spPr>
        <p:txBody>
          <a:bodyPr/>
          <a:lstStyle>
            <a:lvl1pPr>
              <a:defRPr/>
            </a:lvl1pPr>
          </a:lstStyle>
          <a:p>
            <a:pPr>
              <a:defRPr/>
            </a:pPr>
            <a:fld id="{2A567B2F-9FBC-4E58-8077-515F8F5D0C39}" type="slidenum">
              <a:rPr lang="en-US"/>
              <a:pPr>
                <a:defRPr/>
              </a:pPr>
              <a:t>‹#›</a:t>
            </a:fld>
            <a:endParaRPr lang="en-US" dirty="0"/>
          </a:p>
        </p:txBody>
      </p:sp>
    </p:spTree>
    <p:extLst>
      <p:ext uri="{BB962C8B-B14F-4D97-AF65-F5344CB8AC3E}">
        <p14:creationId xmlns:p14="http://schemas.microsoft.com/office/powerpoint/2010/main" val="23759420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7" name="Rectangle 16"/>
          <p:cNvSpPr/>
          <p:nvPr userDrawn="1"/>
        </p:nvSpPr>
        <p:spPr>
          <a:xfrm>
            <a:off x="0" y="0"/>
            <a:ext cx="9144000" cy="1256632"/>
          </a:xfrm>
          <a:prstGeom prst="rect">
            <a:avLst/>
          </a:prstGeom>
          <a:solidFill>
            <a:srgbClr val="FFCC3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15457"/>
            <a:ext cx="8229600" cy="1071905"/>
          </a:xfrm>
        </p:spPr>
        <p:txBody>
          <a:bodyPr anchor="b">
            <a:noAutofit/>
          </a:bodyPr>
          <a:lstStyle>
            <a:lvl1pPr>
              <a:lnSpc>
                <a:spcPct val="90000"/>
              </a:lnSpc>
              <a:defRPr sz="2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1pPr marL="169863" indent="-169863">
              <a:defRPr sz="2400"/>
            </a:lvl1pPr>
            <a:lvl2pPr>
              <a:spcBef>
                <a:spcPts val="500"/>
              </a:spcBef>
              <a:defRPr sz="2000">
                <a:solidFill>
                  <a:schemeClr val="tx1"/>
                </a:solidFill>
              </a:defRPr>
            </a:lvl2pPr>
            <a:lvl3pPr>
              <a:spcBef>
                <a:spcPts val="500"/>
              </a:spcBef>
              <a:defRPr sz="1800"/>
            </a:lvl3pPr>
            <a:lvl4pPr>
              <a:spcBef>
                <a:spcPts val="500"/>
              </a:spcBef>
              <a:defRPr sz="1800"/>
            </a:lvl4pPr>
            <a:lvl5pPr>
              <a:spcBef>
                <a:spcPts val="5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135677" y="6246897"/>
            <a:ext cx="372533" cy="365124"/>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441444AB-3A3F-5B4C-B2B5-4457B0EECEC9}" type="slidenum">
              <a:rPr lang="en-US" smtClean="0"/>
              <a:pPr/>
              <a:t>‹#›</a:t>
            </a:fld>
            <a:endParaRPr lang="en-US" dirty="0"/>
          </a:p>
        </p:txBody>
      </p:sp>
      <p:cxnSp>
        <p:nvCxnSpPr>
          <p:cNvPr id="15" name="Straight Connector 14"/>
          <p:cNvCxnSpPr/>
          <p:nvPr userDrawn="1"/>
        </p:nvCxnSpPr>
        <p:spPr>
          <a:xfrm>
            <a:off x="575946" y="6352969"/>
            <a:ext cx="0" cy="197998"/>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Zebra_Tag_Horizontal.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5088" y="6057213"/>
            <a:ext cx="914400" cy="499633"/>
          </a:xfrm>
          <a:prstGeom prst="rect">
            <a:avLst/>
          </a:prstGeom>
        </p:spPr>
      </p:pic>
      <p:grpSp>
        <p:nvGrpSpPr>
          <p:cNvPr id="10" name="Group 9"/>
          <p:cNvGrpSpPr/>
          <p:nvPr userDrawn="1"/>
        </p:nvGrpSpPr>
        <p:grpSpPr>
          <a:xfrm>
            <a:off x="0" y="6702552"/>
            <a:ext cx="9144000" cy="155448"/>
            <a:chOff x="0" y="6705599"/>
            <a:chExt cx="9144000" cy="155448"/>
          </a:xfrm>
        </p:grpSpPr>
        <p:sp>
          <p:nvSpPr>
            <p:cNvPr id="11" name="Rectangle 10"/>
            <p:cNvSpPr>
              <a:spLocks noChangeArrowheads="1"/>
            </p:cNvSpPr>
            <p:nvPr userDrawn="1"/>
          </p:nvSpPr>
          <p:spPr bwMode="auto">
            <a:xfrm>
              <a:off x="1860550" y="6705599"/>
              <a:ext cx="92075" cy="1554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 name="Rectangle 17"/>
            <p:cNvSpPr>
              <a:spLocks noChangeArrowheads="1"/>
            </p:cNvSpPr>
            <p:nvPr userDrawn="1"/>
          </p:nvSpPr>
          <p:spPr bwMode="auto">
            <a:xfrm>
              <a:off x="2171700" y="6705599"/>
              <a:ext cx="6972300"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Rectangle 18"/>
            <p:cNvSpPr>
              <a:spLocks noChangeArrowheads="1"/>
            </p:cNvSpPr>
            <p:nvPr userDrawn="1"/>
          </p:nvSpPr>
          <p:spPr bwMode="auto">
            <a:xfrm>
              <a:off x="0" y="6705599"/>
              <a:ext cx="327025" cy="155448"/>
            </a:xfrm>
            <a:prstGeom prst="rect">
              <a:avLst/>
            </a:prstGeom>
            <a:solidFill>
              <a:srgbClr val="D0043C"/>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0" name="Rectangle 19"/>
            <p:cNvSpPr>
              <a:spLocks noChangeArrowheads="1"/>
            </p:cNvSpPr>
            <p:nvPr userDrawn="1"/>
          </p:nvSpPr>
          <p:spPr bwMode="auto">
            <a:xfrm>
              <a:off x="431800" y="6705599"/>
              <a:ext cx="241300" cy="155448"/>
            </a:xfrm>
            <a:prstGeom prst="rect">
              <a:avLst/>
            </a:prstGeom>
            <a:solidFill>
              <a:srgbClr val="0078B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752475" y="6705599"/>
              <a:ext cx="263525" cy="155448"/>
            </a:xfrm>
            <a:prstGeom prst="rect">
              <a:avLst/>
            </a:prstGeom>
            <a:solidFill>
              <a:srgbClr val="EF7B1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Rectangle 21"/>
            <p:cNvSpPr>
              <a:spLocks noChangeArrowheads="1"/>
            </p:cNvSpPr>
            <p:nvPr userDrawn="1"/>
          </p:nvSpPr>
          <p:spPr bwMode="auto">
            <a:xfrm>
              <a:off x="1079500" y="6705599"/>
              <a:ext cx="111125" cy="155448"/>
            </a:xfrm>
            <a:prstGeom prst="rect">
              <a:avLst/>
            </a:prstGeom>
            <a:solidFill>
              <a:srgbClr val="BCBE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3" name="Rectangle 22"/>
            <p:cNvSpPr>
              <a:spLocks noChangeArrowheads="1"/>
            </p:cNvSpPr>
            <p:nvPr userDrawn="1"/>
          </p:nvSpPr>
          <p:spPr bwMode="auto">
            <a:xfrm>
              <a:off x="1435100" y="6705599"/>
              <a:ext cx="168275" cy="155448"/>
            </a:xfrm>
            <a:prstGeom prst="rect">
              <a:avLst/>
            </a:prstGeom>
            <a:solidFill>
              <a:srgbClr val="8B0E68"/>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userDrawn="1"/>
          </p:nvSpPr>
          <p:spPr bwMode="auto">
            <a:xfrm>
              <a:off x="2057400" y="6705599"/>
              <a:ext cx="66675"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97616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7" name="Rectangle 16"/>
          <p:cNvSpPr/>
          <p:nvPr userDrawn="1"/>
        </p:nvSpPr>
        <p:spPr>
          <a:xfrm>
            <a:off x="0" y="0"/>
            <a:ext cx="9144000" cy="1256632"/>
          </a:xfrm>
          <a:prstGeom prst="rect">
            <a:avLst/>
          </a:prstGeom>
          <a:solidFill>
            <a:srgbClr val="FFCC3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15457"/>
            <a:ext cx="8229600" cy="1071905"/>
          </a:xfrm>
        </p:spPr>
        <p:txBody>
          <a:bodyPr anchor="b">
            <a:noAutofit/>
          </a:bodyPr>
          <a:lstStyle>
            <a:lvl1pPr>
              <a:lnSpc>
                <a:spcPct val="90000"/>
              </a:lnSpc>
              <a:defRPr sz="2800">
                <a:solidFill>
                  <a:schemeClr val="tx1"/>
                </a:solidFill>
              </a:defRPr>
            </a:lvl1pPr>
          </a:lstStyle>
          <a:p>
            <a:r>
              <a:rPr lang="en-US" dirty="0" smtClean="0"/>
              <a:t>CLICK TO EDIT MASTER TITLE STYLE</a:t>
            </a:r>
            <a:endParaRPr lang="en-US" dirty="0"/>
          </a:p>
        </p:txBody>
      </p:sp>
      <p:sp>
        <p:nvSpPr>
          <p:cNvPr id="13" name="Slide Number Placeholder 5"/>
          <p:cNvSpPr>
            <a:spLocks noGrp="1"/>
          </p:cNvSpPr>
          <p:nvPr>
            <p:ph type="sldNum" sz="quarter" idx="4"/>
          </p:nvPr>
        </p:nvSpPr>
        <p:spPr>
          <a:xfrm>
            <a:off x="135677" y="6246897"/>
            <a:ext cx="372533" cy="365124"/>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441444AB-3A3F-5B4C-B2B5-4457B0EECEC9}" type="slidenum">
              <a:rPr lang="en-US" smtClean="0"/>
              <a:pPr/>
              <a:t>‹#›</a:t>
            </a:fld>
            <a:endParaRPr lang="en-US" dirty="0"/>
          </a:p>
        </p:txBody>
      </p:sp>
      <p:cxnSp>
        <p:nvCxnSpPr>
          <p:cNvPr id="15" name="Straight Connector 14"/>
          <p:cNvCxnSpPr/>
          <p:nvPr userDrawn="1"/>
        </p:nvCxnSpPr>
        <p:spPr>
          <a:xfrm>
            <a:off x="575946" y="6352969"/>
            <a:ext cx="0" cy="197998"/>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Zebra_Tag_Horizontal.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5088" y="6057213"/>
            <a:ext cx="914400" cy="499633"/>
          </a:xfrm>
          <a:prstGeom prst="rect">
            <a:avLst/>
          </a:prstGeom>
        </p:spPr>
      </p:pic>
      <p:grpSp>
        <p:nvGrpSpPr>
          <p:cNvPr id="9" name="Group 8"/>
          <p:cNvGrpSpPr/>
          <p:nvPr userDrawn="1"/>
        </p:nvGrpSpPr>
        <p:grpSpPr>
          <a:xfrm>
            <a:off x="0" y="6702552"/>
            <a:ext cx="9144000" cy="155448"/>
            <a:chOff x="0" y="6705599"/>
            <a:chExt cx="9144000" cy="155448"/>
          </a:xfrm>
        </p:grpSpPr>
        <p:sp>
          <p:nvSpPr>
            <p:cNvPr id="10" name="Rectangle 9"/>
            <p:cNvSpPr>
              <a:spLocks noChangeArrowheads="1"/>
            </p:cNvSpPr>
            <p:nvPr userDrawn="1"/>
          </p:nvSpPr>
          <p:spPr bwMode="auto">
            <a:xfrm>
              <a:off x="1860550" y="6705599"/>
              <a:ext cx="92075" cy="1554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 name="Rectangle 10"/>
            <p:cNvSpPr>
              <a:spLocks noChangeArrowheads="1"/>
            </p:cNvSpPr>
            <p:nvPr userDrawn="1"/>
          </p:nvSpPr>
          <p:spPr bwMode="auto">
            <a:xfrm>
              <a:off x="2171700" y="6705599"/>
              <a:ext cx="6972300"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 name="Rectangle 17"/>
            <p:cNvSpPr>
              <a:spLocks noChangeArrowheads="1"/>
            </p:cNvSpPr>
            <p:nvPr userDrawn="1"/>
          </p:nvSpPr>
          <p:spPr bwMode="auto">
            <a:xfrm>
              <a:off x="0" y="6705599"/>
              <a:ext cx="327025" cy="155448"/>
            </a:xfrm>
            <a:prstGeom prst="rect">
              <a:avLst/>
            </a:prstGeom>
            <a:solidFill>
              <a:srgbClr val="D0043C"/>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Rectangle 18"/>
            <p:cNvSpPr>
              <a:spLocks noChangeArrowheads="1"/>
            </p:cNvSpPr>
            <p:nvPr userDrawn="1"/>
          </p:nvSpPr>
          <p:spPr bwMode="auto">
            <a:xfrm>
              <a:off x="431800" y="6705599"/>
              <a:ext cx="241300" cy="155448"/>
            </a:xfrm>
            <a:prstGeom prst="rect">
              <a:avLst/>
            </a:prstGeom>
            <a:solidFill>
              <a:srgbClr val="0078B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0" name="Rectangle 19"/>
            <p:cNvSpPr>
              <a:spLocks noChangeArrowheads="1"/>
            </p:cNvSpPr>
            <p:nvPr userDrawn="1"/>
          </p:nvSpPr>
          <p:spPr bwMode="auto">
            <a:xfrm>
              <a:off x="752475" y="6705599"/>
              <a:ext cx="263525" cy="155448"/>
            </a:xfrm>
            <a:prstGeom prst="rect">
              <a:avLst/>
            </a:prstGeom>
            <a:solidFill>
              <a:srgbClr val="EF7B1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1079500" y="6705599"/>
              <a:ext cx="111125" cy="155448"/>
            </a:xfrm>
            <a:prstGeom prst="rect">
              <a:avLst/>
            </a:prstGeom>
            <a:solidFill>
              <a:srgbClr val="BCBE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Rectangle 21"/>
            <p:cNvSpPr>
              <a:spLocks noChangeArrowheads="1"/>
            </p:cNvSpPr>
            <p:nvPr userDrawn="1"/>
          </p:nvSpPr>
          <p:spPr bwMode="auto">
            <a:xfrm>
              <a:off x="1435100" y="6705599"/>
              <a:ext cx="168275" cy="155448"/>
            </a:xfrm>
            <a:prstGeom prst="rect">
              <a:avLst/>
            </a:prstGeom>
            <a:solidFill>
              <a:srgbClr val="8B0E68"/>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3" name="Rectangle 22"/>
            <p:cNvSpPr>
              <a:spLocks noChangeArrowheads="1"/>
            </p:cNvSpPr>
            <p:nvPr userDrawn="1"/>
          </p:nvSpPr>
          <p:spPr bwMode="auto">
            <a:xfrm>
              <a:off x="2057400" y="6705599"/>
              <a:ext cx="66675"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9761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on Left">
    <p:spTree>
      <p:nvGrpSpPr>
        <p:cNvPr id="1" name=""/>
        <p:cNvGrpSpPr/>
        <p:nvPr/>
      </p:nvGrpSpPr>
      <p:grpSpPr>
        <a:xfrm>
          <a:off x="0" y="0"/>
          <a:ext cx="0" cy="0"/>
          <a:chOff x="0" y="0"/>
          <a:chExt cx="0" cy="0"/>
        </a:xfrm>
      </p:grpSpPr>
      <p:sp>
        <p:nvSpPr>
          <p:cNvPr id="17" name="Rectangle 16"/>
          <p:cNvSpPr/>
          <p:nvPr userDrawn="1"/>
        </p:nvSpPr>
        <p:spPr>
          <a:xfrm>
            <a:off x="0" y="0"/>
            <a:ext cx="9144000" cy="1256632"/>
          </a:xfrm>
          <a:prstGeom prst="rect">
            <a:avLst/>
          </a:prstGeom>
          <a:solidFill>
            <a:srgbClr val="FFCC3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15457"/>
            <a:ext cx="8229600" cy="1071905"/>
          </a:xfrm>
        </p:spPr>
        <p:txBody>
          <a:bodyPr anchor="b">
            <a:noAutofit/>
          </a:bodyPr>
          <a:lstStyle>
            <a:lvl1pPr>
              <a:lnSpc>
                <a:spcPct val="90000"/>
              </a:lnSpc>
              <a:defRPr sz="2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889948" cy="4334164"/>
          </a:xfrm>
        </p:spPr>
        <p:txBody>
          <a:bodyPr>
            <a:noAutofit/>
          </a:bodyPr>
          <a:lstStyle>
            <a:lvl1pPr marL="169863" indent="-169863">
              <a:defRPr sz="2000"/>
            </a:lvl1pPr>
            <a:lvl2pPr>
              <a:spcBef>
                <a:spcPts val="500"/>
              </a:spcBef>
              <a:defRPr sz="1800">
                <a:solidFill>
                  <a:srgbClr val="000000"/>
                </a:solidFill>
              </a:defRPr>
            </a:lvl2pPr>
            <a:lvl3pPr>
              <a:spcBef>
                <a:spcPts val="500"/>
              </a:spcBef>
              <a:defRPr sz="1800"/>
            </a:lvl3pPr>
            <a:lvl4pPr>
              <a:spcBef>
                <a:spcPts val="500"/>
              </a:spcBef>
              <a:defRPr sz="1800"/>
            </a:lvl4pPr>
            <a:lvl5pPr>
              <a:spcBef>
                <a:spcPts val="5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135677" y="6246897"/>
            <a:ext cx="372533" cy="365124"/>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441444AB-3A3F-5B4C-B2B5-4457B0EECEC9}" type="slidenum">
              <a:rPr lang="en-US" smtClean="0"/>
              <a:pPr/>
              <a:t>‹#›</a:t>
            </a:fld>
            <a:endParaRPr lang="en-US" dirty="0"/>
          </a:p>
        </p:txBody>
      </p:sp>
      <p:cxnSp>
        <p:nvCxnSpPr>
          <p:cNvPr id="15" name="Straight Connector 14"/>
          <p:cNvCxnSpPr/>
          <p:nvPr userDrawn="1"/>
        </p:nvCxnSpPr>
        <p:spPr>
          <a:xfrm>
            <a:off x="575946" y="6352969"/>
            <a:ext cx="0" cy="197998"/>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Zebra_Tag_Horizontal.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5088" y="6057213"/>
            <a:ext cx="914400" cy="499633"/>
          </a:xfrm>
          <a:prstGeom prst="rect">
            <a:avLst/>
          </a:prstGeom>
        </p:spPr>
      </p:pic>
      <p:grpSp>
        <p:nvGrpSpPr>
          <p:cNvPr id="10" name="Group 9"/>
          <p:cNvGrpSpPr/>
          <p:nvPr userDrawn="1"/>
        </p:nvGrpSpPr>
        <p:grpSpPr>
          <a:xfrm>
            <a:off x="0" y="6702552"/>
            <a:ext cx="9144000" cy="155448"/>
            <a:chOff x="0" y="6705599"/>
            <a:chExt cx="9144000" cy="155448"/>
          </a:xfrm>
        </p:grpSpPr>
        <p:sp>
          <p:nvSpPr>
            <p:cNvPr id="16" name="Rectangle 15"/>
            <p:cNvSpPr>
              <a:spLocks noChangeArrowheads="1"/>
            </p:cNvSpPr>
            <p:nvPr userDrawn="1"/>
          </p:nvSpPr>
          <p:spPr bwMode="auto">
            <a:xfrm>
              <a:off x="1860550" y="6705599"/>
              <a:ext cx="92075" cy="1554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 name="Rectangle 17"/>
            <p:cNvSpPr>
              <a:spLocks noChangeArrowheads="1"/>
            </p:cNvSpPr>
            <p:nvPr userDrawn="1"/>
          </p:nvSpPr>
          <p:spPr bwMode="auto">
            <a:xfrm>
              <a:off x="2171700" y="6705599"/>
              <a:ext cx="6972300"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Rectangle 18"/>
            <p:cNvSpPr>
              <a:spLocks noChangeArrowheads="1"/>
            </p:cNvSpPr>
            <p:nvPr userDrawn="1"/>
          </p:nvSpPr>
          <p:spPr bwMode="auto">
            <a:xfrm>
              <a:off x="0" y="6705599"/>
              <a:ext cx="327025" cy="155448"/>
            </a:xfrm>
            <a:prstGeom prst="rect">
              <a:avLst/>
            </a:prstGeom>
            <a:solidFill>
              <a:srgbClr val="D0043C"/>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0" name="Rectangle 19"/>
            <p:cNvSpPr>
              <a:spLocks noChangeArrowheads="1"/>
            </p:cNvSpPr>
            <p:nvPr userDrawn="1"/>
          </p:nvSpPr>
          <p:spPr bwMode="auto">
            <a:xfrm>
              <a:off x="431800" y="6705599"/>
              <a:ext cx="241300" cy="155448"/>
            </a:xfrm>
            <a:prstGeom prst="rect">
              <a:avLst/>
            </a:prstGeom>
            <a:solidFill>
              <a:srgbClr val="0078B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752475" y="6705599"/>
              <a:ext cx="263525" cy="155448"/>
            </a:xfrm>
            <a:prstGeom prst="rect">
              <a:avLst/>
            </a:prstGeom>
            <a:solidFill>
              <a:srgbClr val="EF7B1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Rectangle 21"/>
            <p:cNvSpPr>
              <a:spLocks noChangeArrowheads="1"/>
            </p:cNvSpPr>
            <p:nvPr userDrawn="1"/>
          </p:nvSpPr>
          <p:spPr bwMode="auto">
            <a:xfrm>
              <a:off x="1079500" y="6705599"/>
              <a:ext cx="111125" cy="155448"/>
            </a:xfrm>
            <a:prstGeom prst="rect">
              <a:avLst/>
            </a:prstGeom>
            <a:solidFill>
              <a:srgbClr val="BCBE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3" name="Rectangle 22"/>
            <p:cNvSpPr>
              <a:spLocks noChangeArrowheads="1"/>
            </p:cNvSpPr>
            <p:nvPr userDrawn="1"/>
          </p:nvSpPr>
          <p:spPr bwMode="auto">
            <a:xfrm>
              <a:off x="1435100" y="6705599"/>
              <a:ext cx="168275" cy="155448"/>
            </a:xfrm>
            <a:prstGeom prst="rect">
              <a:avLst/>
            </a:prstGeom>
            <a:solidFill>
              <a:srgbClr val="8B0E68"/>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userDrawn="1"/>
          </p:nvSpPr>
          <p:spPr bwMode="auto">
            <a:xfrm>
              <a:off x="2057400" y="6705599"/>
              <a:ext cx="66675"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42701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No Header Bar with Caption">
    <p:spTree>
      <p:nvGrpSpPr>
        <p:cNvPr id="1" name=""/>
        <p:cNvGrpSpPr/>
        <p:nvPr/>
      </p:nvGrpSpPr>
      <p:grpSpPr>
        <a:xfrm>
          <a:off x="0" y="0"/>
          <a:ext cx="0" cy="0"/>
          <a:chOff x="0" y="0"/>
          <a:chExt cx="0" cy="0"/>
        </a:xfrm>
      </p:grpSpPr>
      <p:sp>
        <p:nvSpPr>
          <p:cNvPr id="23" name="Slide Number Placeholder 5"/>
          <p:cNvSpPr>
            <a:spLocks noGrp="1"/>
          </p:cNvSpPr>
          <p:nvPr>
            <p:ph type="sldNum" sz="quarter" idx="4"/>
          </p:nvPr>
        </p:nvSpPr>
        <p:spPr>
          <a:xfrm>
            <a:off x="135677" y="6246897"/>
            <a:ext cx="372533" cy="365124"/>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441444AB-3A3F-5B4C-B2B5-4457B0EECEC9}" type="slidenum">
              <a:rPr lang="en-US" smtClean="0"/>
              <a:pPr/>
              <a:t>‹#›</a:t>
            </a:fld>
            <a:endParaRPr lang="en-US" dirty="0"/>
          </a:p>
        </p:txBody>
      </p:sp>
      <p:cxnSp>
        <p:nvCxnSpPr>
          <p:cNvPr id="25" name="Straight Connector 24"/>
          <p:cNvCxnSpPr/>
          <p:nvPr userDrawn="1"/>
        </p:nvCxnSpPr>
        <p:spPr>
          <a:xfrm>
            <a:off x="575946" y="6352969"/>
            <a:ext cx="0" cy="197998"/>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457200" y="115457"/>
            <a:ext cx="8229600" cy="1071905"/>
          </a:xfrm>
        </p:spPr>
        <p:txBody>
          <a:bodyPr anchor="b">
            <a:noAutofit/>
          </a:bodyPr>
          <a:lstStyle>
            <a:lvl1pPr>
              <a:lnSpc>
                <a:spcPct val="90000"/>
              </a:lnSpc>
              <a:defRPr sz="2800">
                <a:solidFill>
                  <a:schemeClr val="tx1"/>
                </a:solidFill>
              </a:defRPr>
            </a:lvl1pPr>
          </a:lstStyle>
          <a:p>
            <a:r>
              <a:rPr lang="en-US" dirty="0" smtClean="0"/>
              <a:t>CLICK TO EDIT MASTER TITLE STYLE</a:t>
            </a:r>
            <a:endParaRPr lang="en-US" dirty="0"/>
          </a:p>
        </p:txBody>
      </p:sp>
      <p:pic>
        <p:nvPicPr>
          <p:cNvPr id="12" name="Picture 11" descr="Zebra_Tag_Horizontal.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5088" y="6057213"/>
            <a:ext cx="914400" cy="499633"/>
          </a:xfrm>
          <a:prstGeom prst="rect">
            <a:avLst/>
          </a:prstGeom>
        </p:spPr>
      </p:pic>
      <p:sp>
        <p:nvSpPr>
          <p:cNvPr id="13" name="Text Placeholder 12"/>
          <p:cNvSpPr>
            <a:spLocks noGrp="1"/>
          </p:cNvSpPr>
          <p:nvPr>
            <p:ph type="body" sz="quarter" idx="10" hasCustomPrompt="1"/>
          </p:nvPr>
        </p:nvSpPr>
        <p:spPr>
          <a:xfrm>
            <a:off x="457200" y="5246557"/>
            <a:ext cx="8229600" cy="369332"/>
          </a:xfrm>
          <a:noFill/>
        </p:spPr>
        <p:txBody>
          <a:bodyPr wrap="square" rtlCol="0">
            <a:noAutofit/>
          </a:bodyPr>
          <a:lstStyle>
            <a:lvl1pPr marL="0" algn="l" defTabSz="457200" rtl="0" eaLnBrk="1" latinLnBrk="0" hangingPunct="1">
              <a:buNone/>
              <a:defRPr lang="en-US" sz="1800" i="1" kern="1200" baseline="0" smtClean="0">
                <a:solidFill>
                  <a:schemeClr val="tx1"/>
                </a:solidFill>
                <a:latin typeface="+mn-lt"/>
                <a:ea typeface="+mn-ea"/>
                <a:cs typeface="+mn-cs"/>
              </a:defRPr>
            </a:lvl1pPr>
            <a:lvl2pPr marL="0" algn="l" defTabSz="457200" rtl="0" eaLnBrk="1" latinLnBrk="0" hangingPunct="1">
              <a:buNone/>
              <a:defRPr lang="en-US" sz="1800" i="1" kern="1200" smtClean="0">
                <a:solidFill>
                  <a:schemeClr val="tx1"/>
                </a:solidFill>
                <a:latin typeface="+mn-lt"/>
                <a:ea typeface="+mn-ea"/>
                <a:cs typeface="+mn-cs"/>
              </a:defRPr>
            </a:lvl2pPr>
            <a:lvl3pPr marL="0" algn="l" defTabSz="457200" rtl="0" eaLnBrk="1" latinLnBrk="0" hangingPunct="1">
              <a:buNone/>
              <a:defRPr lang="en-US" sz="1800" i="1" kern="1200" smtClean="0">
                <a:solidFill>
                  <a:schemeClr val="tx1"/>
                </a:solidFill>
                <a:latin typeface="+mn-lt"/>
                <a:ea typeface="+mn-ea"/>
                <a:cs typeface="+mn-cs"/>
              </a:defRPr>
            </a:lvl3pPr>
            <a:lvl4pPr marL="0" algn="l" defTabSz="457200" rtl="0" eaLnBrk="1" latinLnBrk="0" hangingPunct="1">
              <a:buNone/>
              <a:defRPr lang="en-US" sz="1800" i="1" kern="1200" smtClean="0">
                <a:solidFill>
                  <a:schemeClr val="tx1"/>
                </a:solidFill>
                <a:latin typeface="+mn-lt"/>
                <a:ea typeface="+mn-ea"/>
                <a:cs typeface="+mn-cs"/>
              </a:defRPr>
            </a:lvl4pPr>
            <a:lvl5pPr marL="0" algn="l" defTabSz="457200" rtl="0" eaLnBrk="1" latinLnBrk="0" hangingPunct="1">
              <a:buNone/>
              <a:defRPr lang="en-US" sz="1800" i="1" kern="1200" dirty="0" smtClean="0">
                <a:solidFill>
                  <a:schemeClr val="tx1"/>
                </a:solidFill>
                <a:latin typeface="+mn-lt"/>
                <a:ea typeface="+mn-ea"/>
                <a:cs typeface="+mn-cs"/>
              </a:defRPr>
            </a:lvl5pPr>
          </a:lstStyle>
          <a:p>
            <a:pPr lvl="0"/>
            <a:r>
              <a:rPr lang="en-US" dirty="0" smtClean="0"/>
              <a:t>Click to add caption</a:t>
            </a:r>
            <a:endParaRPr lang="en-US" dirty="0"/>
          </a:p>
        </p:txBody>
      </p:sp>
      <p:grpSp>
        <p:nvGrpSpPr>
          <p:cNvPr id="10" name="Group 9"/>
          <p:cNvGrpSpPr/>
          <p:nvPr userDrawn="1"/>
        </p:nvGrpSpPr>
        <p:grpSpPr>
          <a:xfrm>
            <a:off x="0" y="6702552"/>
            <a:ext cx="9144000" cy="155448"/>
            <a:chOff x="0" y="6705599"/>
            <a:chExt cx="9144000" cy="155448"/>
          </a:xfrm>
        </p:grpSpPr>
        <p:sp>
          <p:nvSpPr>
            <p:cNvPr id="14" name="Rectangle 13"/>
            <p:cNvSpPr>
              <a:spLocks noChangeArrowheads="1"/>
            </p:cNvSpPr>
            <p:nvPr userDrawn="1"/>
          </p:nvSpPr>
          <p:spPr bwMode="auto">
            <a:xfrm>
              <a:off x="1860550" y="6705599"/>
              <a:ext cx="92075" cy="1554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5" name="Rectangle 14"/>
            <p:cNvSpPr>
              <a:spLocks noChangeArrowheads="1"/>
            </p:cNvSpPr>
            <p:nvPr userDrawn="1"/>
          </p:nvSpPr>
          <p:spPr bwMode="auto">
            <a:xfrm>
              <a:off x="2171700" y="6705599"/>
              <a:ext cx="6972300"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6" name="Rectangle 15"/>
            <p:cNvSpPr>
              <a:spLocks noChangeArrowheads="1"/>
            </p:cNvSpPr>
            <p:nvPr userDrawn="1"/>
          </p:nvSpPr>
          <p:spPr bwMode="auto">
            <a:xfrm>
              <a:off x="0" y="6705599"/>
              <a:ext cx="327025" cy="155448"/>
            </a:xfrm>
            <a:prstGeom prst="rect">
              <a:avLst/>
            </a:prstGeom>
            <a:solidFill>
              <a:srgbClr val="D0043C"/>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7" name="Rectangle 16"/>
            <p:cNvSpPr>
              <a:spLocks noChangeArrowheads="1"/>
            </p:cNvSpPr>
            <p:nvPr userDrawn="1"/>
          </p:nvSpPr>
          <p:spPr bwMode="auto">
            <a:xfrm>
              <a:off x="431800" y="6705599"/>
              <a:ext cx="241300" cy="155448"/>
            </a:xfrm>
            <a:prstGeom prst="rect">
              <a:avLst/>
            </a:prstGeom>
            <a:solidFill>
              <a:srgbClr val="0078B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 name="Rectangle 17"/>
            <p:cNvSpPr>
              <a:spLocks noChangeArrowheads="1"/>
            </p:cNvSpPr>
            <p:nvPr userDrawn="1"/>
          </p:nvSpPr>
          <p:spPr bwMode="auto">
            <a:xfrm>
              <a:off x="752475" y="6705599"/>
              <a:ext cx="263525" cy="155448"/>
            </a:xfrm>
            <a:prstGeom prst="rect">
              <a:avLst/>
            </a:prstGeom>
            <a:solidFill>
              <a:srgbClr val="EF7B1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Rectangle 18"/>
            <p:cNvSpPr>
              <a:spLocks noChangeArrowheads="1"/>
            </p:cNvSpPr>
            <p:nvPr userDrawn="1"/>
          </p:nvSpPr>
          <p:spPr bwMode="auto">
            <a:xfrm>
              <a:off x="1079500" y="6705599"/>
              <a:ext cx="111125" cy="155448"/>
            </a:xfrm>
            <a:prstGeom prst="rect">
              <a:avLst/>
            </a:prstGeom>
            <a:solidFill>
              <a:srgbClr val="BCBE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0" name="Rectangle 19"/>
            <p:cNvSpPr>
              <a:spLocks noChangeArrowheads="1"/>
            </p:cNvSpPr>
            <p:nvPr userDrawn="1"/>
          </p:nvSpPr>
          <p:spPr bwMode="auto">
            <a:xfrm>
              <a:off x="1435100" y="6705599"/>
              <a:ext cx="168275" cy="155448"/>
            </a:xfrm>
            <a:prstGeom prst="rect">
              <a:avLst/>
            </a:prstGeom>
            <a:solidFill>
              <a:srgbClr val="8B0E68"/>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2057400" y="6705599"/>
              <a:ext cx="66675"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68742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Two Conten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5457"/>
            <a:ext cx="8229600" cy="1071905"/>
          </a:xfrm>
        </p:spPr>
        <p:txBody>
          <a:bodyPr anchor="b">
            <a:noAutofit/>
          </a:bodyPr>
          <a:lstStyle>
            <a:lvl1pPr>
              <a:lnSpc>
                <a:spcPct val="90000"/>
              </a:lnSpc>
              <a:defRPr sz="2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3889948" cy="3709712"/>
          </a:xfrm>
        </p:spPr>
        <p:txBody>
          <a:bodyPr>
            <a:noAutofit/>
          </a:bodyPr>
          <a:lstStyle>
            <a:lvl1pPr marL="169863" indent="-169863">
              <a:defRPr sz="2000"/>
            </a:lvl1pPr>
            <a:lvl2pPr>
              <a:spcBef>
                <a:spcPts val="500"/>
              </a:spcBef>
              <a:defRPr sz="1800">
                <a:solidFill>
                  <a:srgbClr val="000000"/>
                </a:solidFill>
              </a:defRPr>
            </a:lvl2pPr>
            <a:lvl3pPr>
              <a:spcBef>
                <a:spcPts val="500"/>
              </a:spcBef>
              <a:defRPr sz="1800"/>
            </a:lvl3pPr>
            <a:lvl4pPr>
              <a:spcBef>
                <a:spcPts val="500"/>
              </a:spcBef>
              <a:defRPr sz="1800"/>
            </a:lvl4pPr>
            <a:lvl5pPr>
              <a:spcBef>
                <a:spcPts val="500"/>
              </a:spcBef>
              <a:defRPr sz="1800"/>
            </a:lvl5pPr>
          </a:lstStyle>
          <a:p>
            <a:pPr lvl="0"/>
            <a:r>
              <a:rPr lang="en-US" dirty="0" smtClean="0"/>
              <a:t>Click to add text or content from icons below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135677" y="6246897"/>
            <a:ext cx="372533" cy="365124"/>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441444AB-3A3F-5B4C-B2B5-4457B0EECEC9}" type="slidenum">
              <a:rPr lang="en-US" smtClean="0"/>
              <a:pPr/>
              <a:t>‹#›</a:t>
            </a:fld>
            <a:endParaRPr lang="en-US" dirty="0"/>
          </a:p>
        </p:txBody>
      </p:sp>
      <p:cxnSp>
        <p:nvCxnSpPr>
          <p:cNvPr id="15" name="Straight Connector 14"/>
          <p:cNvCxnSpPr/>
          <p:nvPr userDrawn="1"/>
        </p:nvCxnSpPr>
        <p:spPr>
          <a:xfrm>
            <a:off x="575946" y="6352969"/>
            <a:ext cx="0" cy="197998"/>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Zebra_Tag_Horizontal.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5088" y="6057213"/>
            <a:ext cx="914400" cy="499633"/>
          </a:xfrm>
          <a:prstGeom prst="rect">
            <a:avLst/>
          </a:prstGeom>
        </p:spPr>
      </p:pic>
      <p:sp>
        <p:nvSpPr>
          <p:cNvPr id="10" name="Content Placeholder 2"/>
          <p:cNvSpPr>
            <a:spLocks noGrp="1"/>
          </p:cNvSpPr>
          <p:nvPr>
            <p:ph idx="10" hasCustomPrompt="1"/>
          </p:nvPr>
        </p:nvSpPr>
        <p:spPr>
          <a:xfrm>
            <a:off x="4736892" y="1600201"/>
            <a:ext cx="3889948" cy="3709712"/>
          </a:xfrm>
        </p:spPr>
        <p:txBody>
          <a:bodyPr>
            <a:noAutofit/>
          </a:bodyPr>
          <a:lstStyle>
            <a:lvl1pPr marL="169863" indent="-169863">
              <a:defRPr sz="2000" baseline="0"/>
            </a:lvl1pPr>
            <a:lvl2pPr>
              <a:spcBef>
                <a:spcPts val="500"/>
              </a:spcBef>
              <a:defRPr sz="1800">
                <a:solidFill>
                  <a:srgbClr val="000000"/>
                </a:solidFill>
              </a:defRPr>
            </a:lvl2pPr>
            <a:lvl3pPr>
              <a:spcBef>
                <a:spcPts val="500"/>
              </a:spcBef>
              <a:defRPr sz="1800"/>
            </a:lvl3pPr>
            <a:lvl4pPr>
              <a:spcBef>
                <a:spcPts val="500"/>
              </a:spcBef>
              <a:defRPr sz="1800"/>
            </a:lvl4pPr>
            <a:lvl5pPr>
              <a:spcBef>
                <a:spcPts val="500"/>
              </a:spcBef>
              <a:defRPr sz="1800"/>
            </a:lvl5pPr>
          </a:lstStyle>
          <a:p>
            <a:pPr lvl="0"/>
            <a:r>
              <a:rPr lang="en-US" dirty="0" smtClean="0"/>
              <a:t>Click to add text or content from icons below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1"/>
          </p:nvPr>
        </p:nvSpPr>
        <p:spPr>
          <a:xfrm>
            <a:off x="457200" y="5309913"/>
            <a:ext cx="3889948" cy="369332"/>
          </a:xfrm>
          <a:noFill/>
        </p:spPr>
        <p:txBody>
          <a:bodyPr wrap="square" rtlCol="0">
            <a:noAutofit/>
          </a:bodyPr>
          <a:lstStyle>
            <a:lvl1pPr marL="0" algn="l" defTabSz="457200" rtl="0" eaLnBrk="1" latinLnBrk="0" hangingPunct="1">
              <a:buNone/>
              <a:defRPr lang="en-US" sz="1800" i="1" kern="1200" smtClean="0">
                <a:solidFill>
                  <a:schemeClr val="tx1"/>
                </a:solidFill>
                <a:latin typeface="+mn-lt"/>
                <a:ea typeface="+mn-ea"/>
                <a:cs typeface="+mn-cs"/>
              </a:defRPr>
            </a:lvl1pPr>
            <a:lvl2pPr marL="0" algn="l" defTabSz="457200" rtl="0" eaLnBrk="1" latinLnBrk="0" hangingPunct="1">
              <a:buNone/>
              <a:defRPr lang="en-US" sz="1800" i="1" kern="1200" smtClean="0">
                <a:solidFill>
                  <a:schemeClr val="tx1"/>
                </a:solidFill>
                <a:latin typeface="+mn-lt"/>
                <a:ea typeface="+mn-ea"/>
                <a:cs typeface="+mn-cs"/>
              </a:defRPr>
            </a:lvl2pPr>
            <a:lvl3pPr marL="0" algn="l" defTabSz="457200" rtl="0" eaLnBrk="1" latinLnBrk="0" hangingPunct="1">
              <a:buNone/>
              <a:defRPr lang="en-US" sz="1800" i="1" kern="1200" smtClean="0">
                <a:solidFill>
                  <a:schemeClr val="tx1"/>
                </a:solidFill>
                <a:latin typeface="+mn-lt"/>
                <a:ea typeface="+mn-ea"/>
                <a:cs typeface="+mn-cs"/>
              </a:defRPr>
            </a:lvl3pPr>
            <a:lvl4pPr marL="0" algn="l" defTabSz="457200" rtl="0" eaLnBrk="1" latinLnBrk="0" hangingPunct="1">
              <a:buNone/>
              <a:defRPr lang="en-US" sz="1800" i="1" kern="1200" smtClean="0">
                <a:solidFill>
                  <a:schemeClr val="tx1"/>
                </a:solidFill>
                <a:latin typeface="+mn-lt"/>
                <a:ea typeface="+mn-ea"/>
                <a:cs typeface="+mn-cs"/>
              </a:defRPr>
            </a:lvl4pPr>
            <a:lvl5pPr marL="0" algn="l" defTabSz="457200" rtl="0" eaLnBrk="1" latinLnBrk="0" hangingPunct="1">
              <a:buNone/>
              <a:defRPr lang="en-US" sz="1800" i="1" kern="1200" dirty="0" smtClean="0">
                <a:solidFill>
                  <a:schemeClr val="tx1"/>
                </a:solidFill>
                <a:latin typeface="+mn-lt"/>
                <a:ea typeface="+mn-ea"/>
                <a:cs typeface="+mn-cs"/>
              </a:defRPr>
            </a:lvl5pPr>
          </a:lstStyle>
          <a:p>
            <a:pPr lvl="0"/>
            <a:r>
              <a:rPr lang="en-US" dirty="0" smtClean="0"/>
              <a:t>Click to edit Master text styles</a:t>
            </a:r>
          </a:p>
        </p:txBody>
      </p:sp>
      <p:sp>
        <p:nvSpPr>
          <p:cNvPr id="19" name="Text Placeholder 17"/>
          <p:cNvSpPr>
            <a:spLocks noGrp="1"/>
          </p:cNvSpPr>
          <p:nvPr>
            <p:ph type="body" sz="quarter" idx="12"/>
          </p:nvPr>
        </p:nvSpPr>
        <p:spPr>
          <a:xfrm>
            <a:off x="4796852" y="5309913"/>
            <a:ext cx="3889948" cy="369332"/>
          </a:xfrm>
          <a:noFill/>
        </p:spPr>
        <p:txBody>
          <a:bodyPr wrap="square" rtlCol="0">
            <a:noAutofit/>
          </a:bodyPr>
          <a:lstStyle>
            <a:lvl1pPr marL="0" algn="l" defTabSz="457200" rtl="0" eaLnBrk="1" latinLnBrk="0" hangingPunct="1">
              <a:buNone/>
              <a:defRPr lang="en-US" sz="1800" i="1" kern="1200" smtClean="0">
                <a:solidFill>
                  <a:schemeClr val="tx1"/>
                </a:solidFill>
                <a:latin typeface="+mn-lt"/>
                <a:ea typeface="+mn-ea"/>
                <a:cs typeface="+mn-cs"/>
              </a:defRPr>
            </a:lvl1pPr>
            <a:lvl2pPr marL="0" algn="l" defTabSz="457200" rtl="0" eaLnBrk="1" latinLnBrk="0" hangingPunct="1">
              <a:buNone/>
              <a:defRPr lang="en-US" sz="1800" i="1" kern="1200" smtClean="0">
                <a:solidFill>
                  <a:schemeClr val="tx1"/>
                </a:solidFill>
                <a:latin typeface="+mn-lt"/>
                <a:ea typeface="+mn-ea"/>
                <a:cs typeface="+mn-cs"/>
              </a:defRPr>
            </a:lvl2pPr>
            <a:lvl3pPr marL="0" algn="l" defTabSz="457200" rtl="0" eaLnBrk="1" latinLnBrk="0" hangingPunct="1">
              <a:buNone/>
              <a:defRPr lang="en-US" sz="1800" i="1" kern="1200" smtClean="0">
                <a:solidFill>
                  <a:schemeClr val="tx1"/>
                </a:solidFill>
                <a:latin typeface="+mn-lt"/>
                <a:ea typeface="+mn-ea"/>
                <a:cs typeface="+mn-cs"/>
              </a:defRPr>
            </a:lvl3pPr>
            <a:lvl4pPr marL="0" algn="l" defTabSz="457200" rtl="0" eaLnBrk="1" latinLnBrk="0" hangingPunct="1">
              <a:buNone/>
              <a:defRPr lang="en-US" sz="1800" i="1" kern="1200" smtClean="0">
                <a:solidFill>
                  <a:schemeClr val="tx1"/>
                </a:solidFill>
                <a:latin typeface="+mn-lt"/>
                <a:ea typeface="+mn-ea"/>
                <a:cs typeface="+mn-cs"/>
              </a:defRPr>
            </a:lvl4pPr>
            <a:lvl5pPr marL="0" algn="l" defTabSz="457200" rtl="0" eaLnBrk="1" latinLnBrk="0" hangingPunct="1">
              <a:buNone/>
              <a:defRPr lang="en-US" sz="1800" i="1" kern="1200" dirty="0" smtClean="0">
                <a:solidFill>
                  <a:schemeClr val="tx1"/>
                </a:solidFill>
                <a:latin typeface="+mn-lt"/>
                <a:ea typeface="+mn-ea"/>
                <a:cs typeface="+mn-cs"/>
              </a:defRPr>
            </a:lvl5pPr>
          </a:lstStyle>
          <a:p>
            <a:pPr lvl="0"/>
            <a:r>
              <a:rPr lang="en-US" dirty="0" smtClean="0"/>
              <a:t>Click to edit Master text styles</a:t>
            </a:r>
          </a:p>
        </p:txBody>
      </p:sp>
      <p:grpSp>
        <p:nvGrpSpPr>
          <p:cNvPr id="16" name="Group 15"/>
          <p:cNvGrpSpPr/>
          <p:nvPr userDrawn="1"/>
        </p:nvGrpSpPr>
        <p:grpSpPr>
          <a:xfrm>
            <a:off x="0" y="6702552"/>
            <a:ext cx="9144000" cy="155448"/>
            <a:chOff x="0" y="6705599"/>
            <a:chExt cx="9144000" cy="155448"/>
          </a:xfrm>
        </p:grpSpPr>
        <p:sp>
          <p:nvSpPr>
            <p:cNvPr id="17" name="Rectangle 16"/>
            <p:cNvSpPr>
              <a:spLocks noChangeArrowheads="1"/>
            </p:cNvSpPr>
            <p:nvPr userDrawn="1"/>
          </p:nvSpPr>
          <p:spPr bwMode="auto">
            <a:xfrm>
              <a:off x="1860550" y="6705599"/>
              <a:ext cx="92075" cy="1554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0" name="Rectangle 19"/>
            <p:cNvSpPr>
              <a:spLocks noChangeArrowheads="1"/>
            </p:cNvSpPr>
            <p:nvPr userDrawn="1"/>
          </p:nvSpPr>
          <p:spPr bwMode="auto">
            <a:xfrm>
              <a:off x="2171700" y="6705599"/>
              <a:ext cx="6972300"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0" y="6705599"/>
              <a:ext cx="327025" cy="155448"/>
            </a:xfrm>
            <a:prstGeom prst="rect">
              <a:avLst/>
            </a:prstGeom>
            <a:solidFill>
              <a:srgbClr val="D0043C"/>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Rectangle 21"/>
            <p:cNvSpPr>
              <a:spLocks noChangeArrowheads="1"/>
            </p:cNvSpPr>
            <p:nvPr userDrawn="1"/>
          </p:nvSpPr>
          <p:spPr bwMode="auto">
            <a:xfrm>
              <a:off x="431800" y="6705599"/>
              <a:ext cx="241300" cy="155448"/>
            </a:xfrm>
            <a:prstGeom prst="rect">
              <a:avLst/>
            </a:prstGeom>
            <a:solidFill>
              <a:srgbClr val="0078B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3" name="Rectangle 22"/>
            <p:cNvSpPr>
              <a:spLocks noChangeArrowheads="1"/>
            </p:cNvSpPr>
            <p:nvPr userDrawn="1"/>
          </p:nvSpPr>
          <p:spPr bwMode="auto">
            <a:xfrm>
              <a:off x="752475" y="6705599"/>
              <a:ext cx="263525" cy="155448"/>
            </a:xfrm>
            <a:prstGeom prst="rect">
              <a:avLst/>
            </a:prstGeom>
            <a:solidFill>
              <a:srgbClr val="EF7B1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userDrawn="1"/>
          </p:nvSpPr>
          <p:spPr bwMode="auto">
            <a:xfrm>
              <a:off x="1079500" y="6705599"/>
              <a:ext cx="111125" cy="155448"/>
            </a:xfrm>
            <a:prstGeom prst="rect">
              <a:avLst/>
            </a:prstGeom>
            <a:solidFill>
              <a:srgbClr val="BCBE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5" name="Rectangle 24"/>
            <p:cNvSpPr>
              <a:spLocks noChangeArrowheads="1"/>
            </p:cNvSpPr>
            <p:nvPr userDrawn="1"/>
          </p:nvSpPr>
          <p:spPr bwMode="auto">
            <a:xfrm>
              <a:off x="1435100" y="6705599"/>
              <a:ext cx="168275" cy="155448"/>
            </a:xfrm>
            <a:prstGeom prst="rect">
              <a:avLst/>
            </a:prstGeom>
            <a:solidFill>
              <a:srgbClr val="8B0E68"/>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6" name="Rectangle 25"/>
            <p:cNvSpPr>
              <a:spLocks noChangeArrowheads="1"/>
            </p:cNvSpPr>
            <p:nvPr userDrawn="1"/>
          </p:nvSpPr>
          <p:spPr bwMode="auto">
            <a:xfrm>
              <a:off x="2057400" y="6705599"/>
              <a:ext cx="66675" cy="155448"/>
            </a:xfrm>
            <a:prstGeom prst="rect">
              <a:avLst/>
            </a:prstGeom>
            <a:solidFill>
              <a:srgbClr val="F0B50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427018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0"/>
            <a:ext cx="9143999" cy="5694947"/>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a:spLocks noGrp="1"/>
          </p:cNvSpPr>
          <p:nvPr>
            <p:ph type="ctrTitle" hasCustomPrompt="1"/>
          </p:nvPr>
        </p:nvSpPr>
        <p:spPr>
          <a:xfrm>
            <a:off x="393700" y="3111500"/>
            <a:ext cx="3808845" cy="2361045"/>
          </a:xfrm>
        </p:spPr>
        <p:txBody>
          <a:bodyPr anchor="b">
            <a:noAutofit/>
          </a:bodyPr>
          <a:lstStyle>
            <a:lvl1pPr algn="l">
              <a:lnSpc>
                <a:spcPct val="90000"/>
              </a:lnSpc>
              <a:defRPr sz="3000">
                <a:solidFill>
                  <a:srgbClr val="000000"/>
                </a:solidFill>
              </a:defRPr>
            </a:lvl1pPr>
          </a:lstStyle>
          <a:p>
            <a:r>
              <a:rPr lang="en-US" dirty="0" smtClean="0"/>
              <a:t>CLICK TO EDIT MASTER TITLE STYLE</a:t>
            </a:r>
            <a:endParaRPr lang="en-US" dirty="0"/>
          </a:p>
        </p:txBody>
      </p:sp>
      <p:pic>
        <p:nvPicPr>
          <p:cNvPr id="11" name="Picture 10" descr="globe.wmf"/>
          <p:cNvPicPr>
            <a:picLocks noChangeAspect="1"/>
          </p:cNvPicPr>
          <p:nvPr userDrawn="1"/>
        </p:nvPicPr>
        <p:blipFill rotWithShape="1">
          <a:blip r:embed="rId2">
            <a:extLst>
              <a:ext uri="{28A0092B-C50C-407E-A947-70E740481C1C}">
                <a14:useLocalDpi xmlns:a14="http://schemas.microsoft.com/office/drawing/2010/main" val="0"/>
              </a:ext>
            </a:extLst>
          </a:blip>
          <a:srcRect l="-13468" t="-31961" r="31122" b="50000"/>
          <a:stretch/>
        </p:blipFill>
        <p:spPr>
          <a:xfrm>
            <a:off x="3422317" y="0"/>
            <a:ext cx="5721684" cy="5694947"/>
          </a:xfrm>
          <a:prstGeom prst="rect">
            <a:avLst/>
          </a:prstGeom>
        </p:spPr>
      </p:pic>
      <p:pic>
        <p:nvPicPr>
          <p:cNvPr id="7" name="Picture 6" descr="Zebra_Tag_Horizontal.w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5088" y="6057213"/>
            <a:ext cx="914400" cy="499633"/>
          </a:xfrm>
          <a:prstGeom prst="rect">
            <a:avLst/>
          </a:prstGeom>
        </p:spPr>
      </p:pic>
    </p:spTree>
    <p:extLst>
      <p:ext uri="{BB962C8B-B14F-4D97-AF65-F5344CB8AC3E}">
        <p14:creationId xmlns:p14="http://schemas.microsoft.com/office/powerpoint/2010/main" val="77357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xfrm>
            <a:off x="152400" y="6553200"/>
            <a:ext cx="8839200" cy="152400"/>
          </a:xfrm>
          <a:prstGeom prst="rect">
            <a:avLst/>
          </a:prstGeom>
          <a:ln/>
        </p:spPr>
        <p:txBody>
          <a:bodyPr/>
          <a:lstStyle>
            <a:lvl1pPr>
              <a:defRPr/>
            </a:lvl1pPr>
          </a:lstStyle>
          <a:p>
            <a:pPr>
              <a:defRPr/>
            </a:pP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152400" y="6553200"/>
            <a:ext cx="8839200" cy="152400"/>
          </a:xfrm>
          <a:prstGeom prst="rect">
            <a:avLst/>
          </a:prstGeom>
          <a:ln/>
        </p:spPr>
        <p:txBody>
          <a:bodyPr/>
          <a:lstStyle>
            <a:lvl1pPr>
              <a:defRPr/>
            </a:lvl1pPr>
          </a:lstStyle>
          <a:p>
            <a:pPr>
              <a:defRPr/>
            </a:pP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341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1386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8" r:id="rId5"/>
    <p:sldLayoutId id="2147483667" r:id="rId6"/>
    <p:sldLayoutId id="2147483651" r:id="rId7"/>
    <p:sldLayoutId id="2147483670" r:id="rId8"/>
    <p:sldLayoutId id="2147483672" r:id="rId9"/>
    <p:sldLayoutId id="2147483674" r:id="rId10"/>
    <p:sldLayoutId id="2147483675" r:id="rId11"/>
    <p:sldLayoutId id="2147483676" r:id="rId12"/>
  </p:sldLayoutIdLst>
  <p:hf hdr="0" ftr="0" dt="0"/>
  <p:txStyles>
    <p:titleStyle>
      <a:lvl1pPr algn="l" defTabSz="457200" rtl="0" eaLnBrk="1" latinLnBrk="0" hangingPunct="1">
        <a:spcBef>
          <a:spcPct val="0"/>
        </a:spcBef>
        <a:buNone/>
        <a:defRPr sz="2800" kern="1200" cap="all">
          <a:solidFill>
            <a:schemeClr val="tx1"/>
          </a:solidFill>
          <a:latin typeface="Arial"/>
          <a:ea typeface="+mj-ea"/>
          <a:cs typeface="Arial"/>
        </a:defRPr>
      </a:lvl1pPr>
    </p:titleStyle>
    <p:bodyStyle>
      <a:lvl1pPr marL="342900" indent="-342900" algn="l" defTabSz="457200" rtl="0" eaLnBrk="1" latinLnBrk="0" hangingPunct="1">
        <a:spcBef>
          <a:spcPts val="1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1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ts val="1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ts val="1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ts val="1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eg"/><Relationship Id="rId18" Type="http://schemas.openxmlformats.org/officeDocument/2006/relationships/image" Target="../media/image29.jpg"/><Relationship Id="rId3" Type="http://schemas.openxmlformats.org/officeDocument/2006/relationships/notesSlide" Target="../notesSlides/notesSlide10.xml"/><Relationship Id="rId21" Type="http://schemas.openxmlformats.org/officeDocument/2006/relationships/image" Target="../media/image15.emf"/><Relationship Id="rId7" Type="http://schemas.openxmlformats.org/officeDocument/2006/relationships/image" Target="../media/image19.png"/><Relationship Id="rId12" Type="http://schemas.openxmlformats.org/officeDocument/2006/relationships/image" Target="../media/image23.jpeg"/><Relationship Id="rId17" Type="http://schemas.openxmlformats.org/officeDocument/2006/relationships/image" Target="../media/image28.jpg"/><Relationship Id="rId2" Type="http://schemas.openxmlformats.org/officeDocument/2006/relationships/slideLayout" Target="../slideLayouts/slideLayout3.xml"/><Relationship Id="rId16" Type="http://schemas.openxmlformats.org/officeDocument/2006/relationships/image" Target="../media/image27.jpg"/><Relationship Id="rId20" Type="http://schemas.openxmlformats.org/officeDocument/2006/relationships/package" Target="../embeddings/Microsoft_Excel_Worksheet1.xlsx"/><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png"/><Relationship Id="rId15" Type="http://schemas.openxmlformats.org/officeDocument/2006/relationships/image" Target="../media/image26.jpg"/><Relationship Id="rId10" Type="http://schemas.openxmlformats.org/officeDocument/2006/relationships/image" Target="../media/image21.jpeg"/><Relationship Id="rId19" Type="http://schemas.openxmlformats.org/officeDocument/2006/relationships/image" Target="../media/image30.jpg"/><Relationship Id="rId4" Type="http://schemas.openxmlformats.org/officeDocument/2006/relationships/image" Target="../media/image16.png"/><Relationship Id="rId9" Type="http://schemas.openxmlformats.org/officeDocument/2006/relationships/image" Target="../media/image9.png"/><Relationship Id="rId14" Type="http://schemas.openxmlformats.org/officeDocument/2006/relationships/image" Target="../media/image25.jpg"/><Relationship Id="rId22"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smtClean="0"/>
          </a:p>
          <a:p>
            <a:r>
              <a:rPr lang="en-US" dirty="0" smtClean="0"/>
              <a:t>Christine weber</a:t>
            </a:r>
            <a:endParaRPr lang="en-US" dirty="0"/>
          </a:p>
        </p:txBody>
      </p:sp>
      <p:sp>
        <p:nvSpPr>
          <p:cNvPr id="4" name="Title 3"/>
          <p:cNvSpPr>
            <a:spLocks noGrp="1"/>
          </p:cNvSpPr>
          <p:nvPr>
            <p:ph type="ctrTitle"/>
          </p:nvPr>
        </p:nvSpPr>
        <p:spPr>
          <a:xfrm>
            <a:off x="393700" y="2338939"/>
            <a:ext cx="3520209" cy="2694879"/>
          </a:xfrm>
        </p:spPr>
        <p:txBody>
          <a:bodyPr/>
          <a:lstStyle/>
          <a:p>
            <a:r>
              <a:rPr lang="en-US" dirty="0" smtClean="0"/>
              <a:t>Enabling enterprise asset Intelligence in Manufacturing</a:t>
            </a:r>
            <a:endParaRPr lang="en-US" dirty="0"/>
          </a:p>
        </p:txBody>
      </p:sp>
    </p:spTree>
    <p:extLst>
      <p:ext uri="{BB962C8B-B14F-4D97-AF65-F5344CB8AC3E}">
        <p14:creationId xmlns:p14="http://schemas.microsoft.com/office/powerpoint/2010/main" val="3234754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Zebra </a:t>
            </a:r>
            <a:br>
              <a:rPr lang="en-US" dirty="0" smtClean="0"/>
            </a:br>
            <a:r>
              <a:rPr lang="en-US" dirty="0" smtClean="0"/>
              <a:t>Printing solutions</a:t>
            </a:r>
            <a:endParaRPr lang="en-US" dirty="0"/>
          </a:p>
        </p:txBody>
      </p:sp>
    </p:spTree>
    <p:extLst>
      <p:ext uri="{BB962C8B-B14F-4D97-AF65-F5344CB8AC3E}">
        <p14:creationId xmlns:p14="http://schemas.microsoft.com/office/powerpoint/2010/main" val="342356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Printing Solutions for SAP</a:t>
            </a:r>
            <a:endParaRPr lang="en-US" dirty="0"/>
          </a:p>
        </p:txBody>
      </p:sp>
      <p:sp>
        <p:nvSpPr>
          <p:cNvPr id="5" name="Slide Number Placeholder 4"/>
          <p:cNvSpPr>
            <a:spLocks noGrp="1"/>
          </p:cNvSpPr>
          <p:nvPr>
            <p:ph type="sldNum" sz="quarter" idx="4"/>
          </p:nvPr>
        </p:nvSpPr>
        <p:spPr>
          <a:xfrm>
            <a:off x="134938" y="6246813"/>
            <a:ext cx="373062" cy="365125"/>
          </a:xfrm>
        </p:spPr>
        <p:txBody>
          <a:bodyPr/>
          <a:lstStyle/>
          <a:p>
            <a:fld id="{97927C73-E443-41E8-AD5E-09399F85C54D}" type="slidenum">
              <a:rPr lang="en-US" smtClean="0"/>
              <a:pPr/>
              <a:t>11</a:t>
            </a:fld>
            <a:endParaRPr lang="en-US" dirty="0"/>
          </a:p>
        </p:txBody>
      </p:sp>
      <p:sp>
        <p:nvSpPr>
          <p:cNvPr id="6" name="Rectangle 5"/>
          <p:cNvSpPr/>
          <p:nvPr/>
        </p:nvSpPr>
        <p:spPr>
          <a:xfrm>
            <a:off x="1676400" y="1611966"/>
            <a:ext cx="1676400" cy="1295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35400"/>
            <a:ext cx="1371600" cy="457200"/>
          </a:xfrm>
          <a:prstGeom prst="roundRect">
            <a:avLst/>
          </a:prstGeom>
          <a:solidFill>
            <a:schemeClr val="tx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3</a:t>
            </a:r>
            <a:r>
              <a:rPr lang="en-US" sz="1400" baseline="30000" dirty="0" smtClean="0"/>
              <a:t>rd</a:t>
            </a:r>
            <a:r>
              <a:rPr lang="en-US" sz="1400" dirty="0" smtClean="0"/>
              <a:t> Party ISV</a:t>
            </a:r>
            <a:endParaRPr lang="en-US" sz="1400" dirty="0"/>
          </a:p>
        </p:txBody>
      </p:sp>
      <p:sp>
        <p:nvSpPr>
          <p:cNvPr id="9" name="Snip Single Corner Rectangle 8"/>
          <p:cNvSpPr/>
          <p:nvPr/>
        </p:nvSpPr>
        <p:spPr>
          <a:xfrm rot="10800000" flipH="1">
            <a:off x="2247900" y="2564466"/>
            <a:ext cx="495300" cy="685800"/>
          </a:xfrm>
          <a:prstGeom prst="snip1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2480" y="5095240"/>
            <a:ext cx="186072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own Arrow 9"/>
          <p:cNvSpPr/>
          <p:nvPr/>
        </p:nvSpPr>
        <p:spPr>
          <a:xfrm>
            <a:off x="2247900" y="4559300"/>
            <a:ext cx="381000" cy="381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525480" y="1826188"/>
            <a:ext cx="655949" cy="609600"/>
            <a:chOff x="7315200" y="1752600"/>
            <a:chExt cx="655949" cy="609600"/>
          </a:xfrm>
          <a:solidFill>
            <a:schemeClr val="tx1"/>
          </a:solidFill>
        </p:grpSpPr>
        <p:sp>
          <p:nvSpPr>
            <p:cNvPr id="12" name="Flowchart: Magnetic Disk 11"/>
            <p:cNvSpPr/>
            <p:nvPr/>
          </p:nvSpPr>
          <p:spPr>
            <a:xfrm>
              <a:off x="7391400" y="1752600"/>
              <a:ext cx="533400" cy="609600"/>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13" name="Rectangle 12"/>
            <p:cNvSpPr/>
            <p:nvPr/>
          </p:nvSpPr>
          <p:spPr>
            <a:xfrm>
              <a:off x="7315200" y="2063978"/>
              <a:ext cx="655949" cy="184666"/>
            </a:xfrm>
            <a:prstGeom prst="rect">
              <a:avLst/>
            </a:prstGeom>
            <a:noFill/>
          </p:spPr>
          <p:txBody>
            <a:bodyPr wrap="none">
              <a:spAutoFit/>
            </a:bodyPr>
            <a:lstStyle/>
            <a:p>
              <a:r>
                <a:rPr lang="en-US" sz="600" b="1" dirty="0" smtClean="0">
                  <a:solidFill>
                    <a:schemeClr val="bg1"/>
                  </a:solidFill>
                </a:rPr>
                <a:t>  DATABASE</a:t>
              </a:r>
              <a:endParaRPr lang="en-US" sz="600" b="1" dirty="0">
                <a:solidFill>
                  <a:schemeClr val="bg1"/>
                </a:solidFill>
              </a:endParaRPr>
            </a:p>
          </p:txBody>
        </p:sp>
      </p:grpSp>
      <p:sp>
        <p:nvSpPr>
          <p:cNvPr id="15" name="TextBox 14"/>
          <p:cNvSpPr txBox="1"/>
          <p:nvPr/>
        </p:nvSpPr>
        <p:spPr>
          <a:xfrm>
            <a:off x="2209800" y="2678766"/>
            <a:ext cx="609600" cy="415498"/>
          </a:xfrm>
          <a:prstGeom prst="rect">
            <a:avLst/>
          </a:prstGeom>
          <a:noFill/>
        </p:spPr>
        <p:txBody>
          <a:bodyPr wrap="square" rtlCol="0">
            <a:spAutoFit/>
          </a:bodyPr>
          <a:lstStyle/>
          <a:p>
            <a:pPr algn="ctr"/>
            <a:r>
              <a:rPr lang="en-US" sz="1050" b="1" dirty="0" smtClean="0">
                <a:solidFill>
                  <a:schemeClr val="bg1"/>
                </a:solidFill>
              </a:rPr>
              <a:t>XML</a:t>
            </a:r>
          </a:p>
          <a:p>
            <a:pPr algn="ctr"/>
            <a:r>
              <a:rPr lang="en-US" sz="1050" b="1" dirty="0" smtClean="0">
                <a:solidFill>
                  <a:schemeClr val="bg1"/>
                </a:solidFill>
              </a:rPr>
              <a:t>DATA</a:t>
            </a:r>
            <a:endParaRPr lang="en-US" sz="1050" b="1" dirty="0">
              <a:solidFill>
                <a:schemeClr val="bg1"/>
              </a:solidFill>
            </a:endParaRPr>
          </a:p>
        </p:txBody>
      </p:sp>
      <p:sp>
        <p:nvSpPr>
          <p:cNvPr id="19" name="Rounded Rectangle 18"/>
          <p:cNvSpPr/>
          <p:nvPr/>
        </p:nvSpPr>
        <p:spPr>
          <a:xfrm>
            <a:off x="1801580" y="3835400"/>
            <a:ext cx="1208320" cy="457200"/>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SAP</a:t>
            </a:r>
          </a:p>
          <a:p>
            <a:pPr algn="ctr"/>
            <a:r>
              <a:rPr lang="en-US" sz="1400" dirty="0" err="1" smtClean="0"/>
              <a:t>Smartforms</a:t>
            </a:r>
            <a:endParaRPr lang="en-US" sz="1400" dirty="0"/>
          </a:p>
        </p:txBody>
      </p:sp>
      <p:sp>
        <p:nvSpPr>
          <p:cNvPr id="20" name="Rounded Rectangle 19"/>
          <p:cNvSpPr/>
          <p:nvPr/>
        </p:nvSpPr>
        <p:spPr>
          <a:xfrm>
            <a:off x="3162300" y="3835400"/>
            <a:ext cx="1208320" cy="457200"/>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SAP</a:t>
            </a:r>
          </a:p>
          <a:p>
            <a:pPr algn="ctr"/>
            <a:r>
              <a:rPr lang="en-US" sz="1400" dirty="0" err="1" smtClean="0"/>
              <a:t>SapScripts</a:t>
            </a:r>
            <a:endParaRPr lang="en-US" sz="1400" dirty="0"/>
          </a:p>
        </p:txBody>
      </p:sp>
      <p:sp>
        <p:nvSpPr>
          <p:cNvPr id="21" name="Down Arrow 20"/>
          <p:cNvSpPr/>
          <p:nvPr/>
        </p:nvSpPr>
        <p:spPr>
          <a:xfrm rot="19755759">
            <a:off x="3042404" y="4559300"/>
            <a:ext cx="381000" cy="381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551635">
            <a:off x="1435616" y="4565887"/>
            <a:ext cx="381000" cy="381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2305050" y="3296404"/>
            <a:ext cx="381000" cy="381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9755759">
            <a:off x="3099554" y="3296404"/>
            <a:ext cx="381000" cy="381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551635">
            <a:off x="1492766" y="3302991"/>
            <a:ext cx="381000" cy="381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28800" y="4292600"/>
            <a:ext cx="1254448" cy="276999"/>
          </a:xfrm>
          <a:prstGeom prst="rect">
            <a:avLst/>
          </a:prstGeom>
          <a:noFill/>
        </p:spPr>
        <p:txBody>
          <a:bodyPr wrap="square" rtlCol="0">
            <a:spAutoFit/>
          </a:bodyPr>
          <a:lstStyle/>
          <a:p>
            <a:pPr algn="ctr"/>
            <a:r>
              <a:rPr lang="en-US" sz="1200" b="1" dirty="0" smtClean="0"/>
              <a:t>ZPL</a:t>
            </a:r>
            <a:endParaRPr lang="en-US" b="1" dirty="0"/>
          </a:p>
        </p:txBody>
      </p:sp>
      <p:cxnSp>
        <p:nvCxnSpPr>
          <p:cNvPr id="27" name="Straight Connector 26"/>
          <p:cNvCxnSpPr/>
          <p:nvPr/>
        </p:nvCxnSpPr>
        <p:spPr>
          <a:xfrm>
            <a:off x="4724400" y="1523382"/>
            <a:ext cx="0" cy="453802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00600" y="1611966"/>
            <a:ext cx="3124200" cy="461665"/>
          </a:xfrm>
          <a:prstGeom prst="rect">
            <a:avLst/>
          </a:prstGeom>
          <a:noFill/>
        </p:spPr>
        <p:txBody>
          <a:bodyPr wrap="square" rtlCol="0">
            <a:spAutoFit/>
          </a:bodyPr>
          <a:lstStyle/>
          <a:p>
            <a:pPr algn="ctr"/>
            <a:r>
              <a:rPr lang="en-US" sz="2400" b="1" dirty="0" smtClean="0"/>
              <a:t>Certification</a:t>
            </a:r>
            <a:endParaRPr lang="en-US" sz="2400" b="1" dirty="0"/>
          </a:p>
        </p:txBody>
      </p:sp>
      <p:sp>
        <p:nvSpPr>
          <p:cNvPr id="11" name="TextBox 10"/>
          <p:cNvSpPr txBox="1"/>
          <p:nvPr/>
        </p:nvSpPr>
        <p:spPr>
          <a:xfrm>
            <a:off x="4800600" y="2435788"/>
            <a:ext cx="3657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SAP Business Suites -  ECC 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OER / AII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DSD</a:t>
            </a:r>
          </a:p>
          <a:p>
            <a:endParaRPr lang="en-US" dirty="0"/>
          </a:p>
        </p:txBody>
      </p:sp>
      <p:pic>
        <p:nvPicPr>
          <p:cNvPr id="28" name="Picture 6" descr="http://community.mis.temple.edu/ehessler/files/2011/04/what-is-sa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340" y="1899241"/>
            <a:ext cx="743737" cy="38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650" y="4321175"/>
            <a:ext cx="2857500" cy="619125"/>
          </a:xfrm>
          <a:prstGeom prst="rect">
            <a:avLst/>
          </a:prstGeom>
        </p:spPr>
      </p:pic>
    </p:spTree>
    <p:extLst>
      <p:ext uri="{BB962C8B-B14F-4D97-AF65-F5344CB8AC3E}">
        <p14:creationId xmlns:p14="http://schemas.microsoft.com/office/powerpoint/2010/main" val="131784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638800" y="4685282"/>
            <a:ext cx="2015151" cy="1258318"/>
            <a:chOff x="5638800" y="4609082"/>
            <a:chExt cx="2015151" cy="1258318"/>
          </a:xfrm>
        </p:grpSpPr>
        <p:pic>
          <p:nvPicPr>
            <p:cNvPr id="30" name="Picture 90" descr="Oracle.bmp"/>
            <p:cNvPicPr>
              <a:picLocks noChangeAspect="1"/>
            </p:cNvPicPr>
            <p:nvPr/>
          </p:nvPicPr>
          <p:blipFill>
            <a:blip r:embed="rId3" cstate="print"/>
            <a:srcRect/>
            <a:stretch>
              <a:fillRect/>
            </a:stretch>
          </p:blipFill>
          <p:spPr bwMode="auto">
            <a:xfrm>
              <a:off x="5638800" y="4609082"/>
              <a:ext cx="2015151" cy="1234440"/>
            </a:xfrm>
            <a:prstGeom prst="rect">
              <a:avLst/>
            </a:prstGeom>
            <a:noFill/>
            <a:ln w="9525">
              <a:noFill/>
              <a:miter lim="800000"/>
              <a:headEnd/>
              <a:tailEnd/>
            </a:ln>
          </p:spPr>
        </p:pic>
        <p:sp>
          <p:nvSpPr>
            <p:cNvPr id="35" name="Rectangle 34"/>
            <p:cNvSpPr/>
            <p:nvPr/>
          </p:nvSpPr>
          <p:spPr>
            <a:xfrm>
              <a:off x="5715000" y="4648200"/>
              <a:ext cx="1828800" cy="121920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mtClean="0"/>
              <a:t>Printing Solutions for oracle</a:t>
            </a:r>
            <a:endParaRPr lang="en-US" dirty="0"/>
          </a:p>
        </p:txBody>
      </p:sp>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11172" y="1600200"/>
            <a:ext cx="1867815" cy="4333875"/>
          </a:xfrm>
        </p:spPr>
      </p:pic>
      <p:sp>
        <p:nvSpPr>
          <p:cNvPr id="5" name="Slide Number Placeholder 4"/>
          <p:cNvSpPr>
            <a:spLocks noGrp="1"/>
          </p:cNvSpPr>
          <p:nvPr>
            <p:ph type="sldNum" sz="quarter" idx="4"/>
          </p:nvPr>
        </p:nvSpPr>
        <p:spPr>
          <a:xfrm>
            <a:off x="134938" y="6246813"/>
            <a:ext cx="373062" cy="365125"/>
          </a:xfrm>
        </p:spPr>
        <p:txBody>
          <a:bodyPr/>
          <a:lstStyle/>
          <a:p>
            <a:fld id="{97927C73-E443-41E8-AD5E-09399F85C54D}" type="slidenum">
              <a:rPr lang="en-US" smtClean="0"/>
              <a:pPr/>
              <a:t>12</a:t>
            </a:fld>
            <a:endParaRPr lang="en-US" dirty="0"/>
          </a:p>
        </p:txBody>
      </p:sp>
      <p:cxnSp>
        <p:nvCxnSpPr>
          <p:cNvPr id="27" name="Straight Connector 26"/>
          <p:cNvCxnSpPr/>
          <p:nvPr/>
        </p:nvCxnSpPr>
        <p:spPr>
          <a:xfrm>
            <a:off x="4419600" y="1483247"/>
            <a:ext cx="0" cy="453802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bwMode="auto">
          <a:xfrm>
            <a:off x="4800600" y="5780823"/>
            <a:ext cx="8610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Wingdings" pitchFamily="2" charset="2"/>
              <a:buChar char="§"/>
              <a:defRPr lang="en-US" sz="24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000" dirty="0" smtClean="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18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1600">
                <a:solidFill>
                  <a:schemeClr val="tx1"/>
                </a:solidFill>
                <a:latin typeface="+mn-lt"/>
                <a:ea typeface="+mn-ea"/>
                <a:cs typeface="+mn-cs"/>
              </a:defRPr>
            </a:lvl5pPr>
            <a:lvl6pPr marL="2514600" indent="-228600" algn="l" rtl="0" fontAlgn="base">
              <a:spcBef>
                <a:spcPct val="20000"/>
              </a:spcBef>
              <a:spcAft>
                <a:spcPct val="0"/>
              </a:spcAft>
              <a:buClrTx/>
              <a:buFont typeface="Arial" pitchFamily="34" charset="0"/>
              <a:buChar char="•"/>
              <a:defRPr sz="1400">
                <a:solidFill>
                  <a:schemeClr val="tx1"/>
                </a:solidFill>
                <a:latin typeface="+mn-lt"/>
              </a:defRPr>
            </a:lvl6pPr>
            <a:lvl7pPr marL="2971800" indent="-228600" algn="l" rtl="0" fontAlgn="base">
              <a:spcBef>
                <a:spcPct val="20000"/>
              </a:spcBef>
              <a:spcAft>
                <a:spcPct val="0"/>
              </a:spcAft>
              <a:buFont typeface="Arial" pitchFamily="34" charset="0"/>
              <a:buChar char="•"/>
              <a:defRPr sz="12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1400" kern="0" dirty="0" smtClean="0"/>
          </a:p>
          <a:p>
            <a:endParaRPr lang="en-US" kern="0" dirty="0"/>
          </a:p>
        </p:txBody>
      </p:sp>
      <p:sp>
        <p:nvSpPr>
          <p:cNvPr id="31" name="Title 1"/>
          <p:cNvSpPr txBox="1">
            <a:spLocks/>
          </p:cNvSpPr>
          <p:nvPr/>
        </p:nvSpPr>
        <p:spPr bwMode="auto">
          <a:xfrm>
            <a:off x="5154560" y="1115763"/>
            <a:ext cx="350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kern="0" dirty="0" smtClean="0">
                <a:latin typeface="+mj-lt"/>
                <a:ea typeface="+mj-ea"/>
                <a:cs typeface="+mj-cs"/>
              </a:rPr>
              <a:t>Current Certification</a:t>
            </a:r>
            <a:endParaRPr kumimoji="0" lang="en-US" sz="2400" b="0" i="0" u="none" strike="noStrike" kern="0" cap="none" spc="0" normalizeH="0" baseline="0" noProof="0" dirty="0">
              <a:ln>
                <a:noFill/>
              </a:ln>
              <a:effectLst/>
              <a:uLnTx/>
              <a:uFillTx/>
              <a:latin typeface="+mj-lt"/>
              <a:ea typeface="+mj-ea"/>
              <a:cs typeface="+mj-cs"/>
            </a:endParaRPr>
          </a:p>
        </p:txBody>
      </p:sp>
      <p:grpSp>
        <p:nvGrpSpPr>
          <p:cNvPr id="11" name="Group 10"/>
          <p:cNvGrpSpPr/>
          <p:nvPr/>
        </p:nvGrpSpPr>
        <p:grpSpPr>
          <a:xfrm>
            <a:off x="5638800" y="1981200"/>
            <a:ext cx="1983746" cy="1295307"/>
            <a:chOff x="5715000" y="2062639"/>
            <a:chExt cx="1983746" cy="1295307"/>
          </a:xfrm>
        </p:grpSpPr>
        <p:pic>
          <p:nvPicPr>
            <p:cNvPr id="33" name="Picture 32" descr="O_ValInt_JDE_E1_clr.bmp"/>
            <p:cNvPicPr>
              <a:picLocks noChangeAspect="1"/>
            </p:cNvPicPr>
            <p:nvPr/>
          </p:nvPicPr>
          <p:blipFill>
            <a:blip r:embed="rId5"/>
            <a:stretch>
              <a:fillRect/>
            </a:stretch>
          </p:blipFill>
          <p:spPr>
            <a:xfrm>
              <a:off x="5715000" y="2062639"/>
              <a:ext cx="1983746" cy="1295307"/>
            </a:xfrm>
            <a:prstGeom prst="rect">
              <a:avLst/>
            </a:prstGeom>
          </p:spPr>
        </p:pic>
        <p:sp>
          <p:nvSpPr>
            <p:cNvPr id="3" name="Rectangle 2"/>
            <p:cNvSpPr/>
            <p:nvPr/>
          </p:nvSpPr>
          <p:spPr>
            <a:xfrm>
              <a:off x="5791200" y="2133600"/>
              <a:ext cx="1828800" cy="121920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638800" y="3276600"/>
            <a:ext cx="1993265" cy="1332482"/>
            <a:chOff x="5705480" y="3276600"/>
            <a:chExt cx="1993265" cy="1332482"/>
          </a:xfrm>
        </p:grpSpPr>
        <p:pic>
          <p:nvPicPr>
            <p:cNvPr id="32" name="Picture 31" descr="O_ValInt_Retail_clr.bmp"/>
            <p:cNvPicPr>
              <a:picLocks noChangeAspect="1"/>
            </p:cNvPicPr>
            <p:nvPr/>
          </p:nvPicPr>
          <p:blipFill>
            <a:blip r:embed="rId6"/>
            <a:stretch>
              <a:fillRect/>
            </a:stretch>
          </p:blipFill>
          <p:spPr>
            <a:xfrm>
              <a:off x="5705480" y="3276600"/>
              <a:ext cx="1993265" cy="1250946"/>
            </a:xfrm>
            <a:prstGeom prst="rect">
              <a:avLst/>
            </a:prstGeom>
          </p:spPr>
        </p:pic>
        <p:sp>
          <p:nvSpPr>
            <p:cNvPr id="34" name="Rectangle 33"/>
            <p:cNvSpPr/>
            <p:nvPr/>
          </p:nvSpPr>
          <p:spPr>
            <a:xfrm>
              <a:off x="5791200" y="3389882"/>
              <a:ext cx="1828800" cy="121920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98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5458"/>
            <a:ext cx="8570068" cy="1071905"/>
          </a:xfrm>
        </p:spPr>
        <p:txBody>
          <a:bodyPr wrap="square">
            <a:normAutofit/>
          </a:bodyPr>
          <a:lstStyle/>
          <a:p>
            <a:r>
              <a:rPr lang="en-US" dirty="0" smtClean="0">
                <a:ea typeface="ＭＳ Ｐゴシック" pitchFamily="34" charset="-128"/>
              </a:rPr>
              <a:t>Delivering Value</a:t>
            </a:r>
            <a:br>
              <a:rPr lang="en-US" dirty="0" smtClean="0">
                <a:ea typeface="ＭＳ Ｐゴシック" pitchFamily="34" charset="-128"/>
              </a:rPr>
            </a:br>
            <a:r>
              <a:rPr lang="en-US" sz="1800" dirty="0" smtClean="0">
                <a:ea typeface="ＭＳ Ｐゴシック" pitchFamily="34" charset="-128"/>
              </a:rPr>
              <a:t>“COLLABORATE with partners to offer an integrated Solution”</a:t>
            </a:r>
          </a:p>
        </p:txBody>
      </p:sp>
      <p:sp>
        <p:nvSpPr>
          <p:cNvPr id="86" name="Text Box 9"/>
          <p:cNvSpPr txBox="1">
            <a:spLocks noChangeArrowheads="1"/>
          </p:cNvSpPr>
          <p:nvPr/>
        </p:nvSpPr>
        <p:spPr bwMode="auto">
          <a:xfrm>
            <a:off x="379307" y="1411916"/>
            <a:ext cx="1906693" cy="493084"/>
          </a:xfrm>
          <a:prstGeom prst="rect">
            <a:avLst/>
          </a:prstGeom>
          <a:noFill/>
          <a:ln w="12700">
            <a:noFill/>
            <a:miter lim="800000"/>
            <a:headEnd/>
            <a:tailEnd/>
          </a:ln>
        </p:spPr>
        <p:txBody>
          <a:bodyPr wrap="square">
            <a:spAutoFit/>
          </a:bodyPr>
          <a:lstStyle/>
          <a:p>
            <a:pPr algn="ctr" eaLnBrk="0" hangingPunct="0">
              <a:lnSpc>
                <a:spcPct val="93000"/>
              </a:lnSpc>
              <a:spcBef>
                <a:spcPct val="0"/>
              </a:spcBef>
              <a:buClrTx/>
            </a:pPr>
            <a:r>
              <a:rPr lang="en-US" sz="1400" b="1" dirty="0" smtClean="0">
                <a:solidFill>
                  <a:srgbClr val="FF0000"/>
                </a:solidFill>
                <a:cs typeface="Times New Roman" charset="0"/>
              </a:rPr>
              <a:t>PRINTER HARDWARE</a:t>
            </a:r>
            <a:endParaRPr lang="en-US" sz="1400" b="1" dirty="0">
              <a:solidFill>
                <a:srgbClr val="FF0000"/>
              </a:solidFill>
              <a:cs typeface="Times New Roman" charset="0"/>
            </a:endParaRPr>
          </a:p>
        </p:txBody>
      </p:sp>
      <p:cxnSp>
        <p:nvCxnSpPr>
          <p:cNvPr id="95" name="Straight Arrow Connector 94"/>
          <p:cNvCxnSpPr/>
          <p:nvPr/>
        </p:nvCxnSpPr>
        <p:spPr>
          <a:xfrm>
            <a:off x="2133600" y="3842399"/>
            <a:ext cx="499730" cy="989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253099" y="1794536"/>
            <a:ext cx="2559403" cy="4296602"/>
            <a:chOff x="4058057" y="1862268"/>
            <a:chExt cx="2559403" cy="4296602"/>
          </a:xfrm>
        </p:grpSpPr>
        <p:grpSp>
          <p:nvGrpSpPr>
            <p:cNvPr id="8" name="Group 7"/>
            <p:cNvGrpSpPr/>
            <p:nvPr/>
          </p:nvGrpSpPr>
          <p:grpSpPr>
            <a:xfrm>
              <a:off x="4058057" y="1862268"/>
              <a:ext cx="2559403" cy="4296602"/>
              <a:chOff x="4684578" y="1862268"/>
              <a:chExt cx="2559403" cy="4296602"/>
            </a:xfrm>
          </p:grpSpPr>
          <p:sp>
            <p:nvSpPr>
              <p:cNvPr id="44" name="Text Box 9"/>
              <p:cNvSpPr txBox="1">
                <a:spLocks noChangeArrowheads="1"/>
              </p:cNvSpPr>
              <p:nvPr/>
            </p:nvSpPr>
            <p:spPr bwMode="auto">
              <a:xfrm>
                <a:off x="4684578" y="5923421"/>
                <a:ext cx="2559403" cy="235449"/>
              </a:xfrm>
              <a:prstGeom prst="rect">
                <a:avLst/>
              </a:prstGeom>
              <a:noFill/>
              <a:ln w="12700">
                <a:noFill/>
                <a:miter lim="800000"/>
                <a:headEnd/>
                <a:tailEnd/>
              </a:ln>
            </p:spPr>
            <p:txBody>
              <a:bodyPr wrap="square">
                <a:spAutoFit/>
              </a:bodyPr>
              <a:lstStyle/>
              <a:p>
                <a:pPr algn="ctr" eaLnBrk="0" hangingPunct="0">
                  <a:lnSpc>
                    <a:spcPct val="93000"/>
                  </a:lnSpc>
                  <a:spcBef>
                    <a:spcPct val="0"/>
                  </a:spcBef>
                  <a:buClrTx/>
                </a:pPr>
                <a:r>
                  <a:rPr lang="en-US" sz="1000" b="1" dirty="0" smtClean="0">
                    <a:cs typeface="Times New Roman" charset="0"/>
                  </a:rPr>
                  <a:t>Supplies, Alerts and Monitoring </a:t>
                </a:r>
                <a:endParaRPr lang="en-US" sz="1000" b="1" dirty="0">
                  <a:cs typeface="Times New Roman" charset="0"/>
                </a:endParaRPr>
              </a:p>
            </p:txBody>
          </p:sp>
          <p:grpSp>
            <p:nvGrpSpPr>
              <p:cNvPr id="4" name="Group 3"/>
              <p:cNvGrpSpPr/>
              <p:nvPr/>
            </p:nvGrpSpPr>
            <p:grpSpPr>
              <a:xfrm>
                <a:off x="5079754" y="1862268"/>
                <a:ext cx="1636474" cy="4054355"/>
                <a:chOff x="5045888" y="1862268"/>
                <a:chExt cx="1636474" cy="4054355"/>
              </a:xfrm>
            </p:grpSpPr>
            <p:pic>
              <p:nvPicPr>
                <p:cNvPr id="21" name="Picture 8" descr="C:\Documents and Settings\sshmeltz\Desktop\bruce\latest\database.png"/>
                <p:cNvPicPr>
                  <a:picLocks noChangeAspect="1" noChangeArrowheads="1"/>
                </p:cNvPicPr>
                <p:nvPr/>
              </p:nvPicPr>
              <p:blipFill>
                <a:blip r:embed="rId4" cstate="print"/>
                <a:srcRect/>
                <a:stretch>
                  <a:fillRect/>
                </a:stretch>
              </p:blipFill>
              <p:spPr bwMode="auto">
                <a:xfrm>
                  <a:off x="5927346" y="3826199"/>
                  <a:ext cx="505266" cy="673688"/>
                </a:xfrm>
                <a:prstGeom prst="rect">
                  <a:avLst/>
                </a:prstGeom>
                <a:noFill/>
                <a:ln w="9525">
                  <a:noFill/>
                  <a:miter lim="800000"/>
                  <a:headEnd/>
                  <a:tailEnd/>
                </a:ln>
              </p:spPr>
            </p:pic>
            <p:sp>
              <p:nvSpPr>
                <p:cNvPr id="24" name="Left-Right Arrow 23"/>
                <p:cNvSpPr/>
                <p:nvPr/>
              </p:nvSpPr>
              <p:spPr>
                <a:xfrm rot="5400000">
                  <a:off x="5663038" y="5121452"/>
                  <a:ext cx="365760" cy="182880"/>
                </a:xfrm>
                <a:prstGeom prst="leftRightArrow">
                  <a:avLst/>
                </a:prstGeom>
                <a:solidFill>
                  <a:schemeClr val="bg1">
                    <a:lumMod val="9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smtClean="0">
                    <a:solidFill>
                      <a:schemeClr val="tx1"/>
                    </a:solidFill>
                    <a:latin typeface="Arial" pitchFamily="34" charset="0"/>
                    <a:cs typeface="Arial" pitchFamily="34" charset="0"/>
                  </a:endParaRPr>
                </a:p>
              </p:txBody>
            </p:sp>
            <p:pic>
              <p:nvPicPr>
                <p:cNvPr id="43" name="Picture 42" descr="OLAP2.png"/>
                <p:cNvPicPr>
                  <a:picLocks noChangeAspect="1"/>
                </p:cNvPicPr>
                <p:nvPr/>
              </p:nvPicPr>
              <p:blipFill>
                <a:blip r:embed="rId5" cstate="print"/>
                <a:stretch>
                  <a:fillRect/>
                </a:stretch>
              </p:blipFill>
              <p:spPr>
                <a:xfrm>
                  <a:off x="5339769" y="5415684"/>
                  <a:ext cx="435817" cy="500939"/>
                </a:xfrm>
                <a:prstGeom prst="rect">
                  <a:avLst/>
                </a:prstGeom>
              </p:spPr>
            </p:pic>
            <p:pic>
              <p:nvPicPr>
                <p:cNvPr id="50" name="Picture 49" descr="Voice.png"/>
                <p:cNvPicPr>
                  <a:picLocks noChangeAspect="1"/>
                </p:cNvPicPr>
                <p:nvPr/>
              </p:nvPicPr>
              <p:blipFill>
                <a:blip r:embed="rId6" cstate="print"/>
                <a:stretch>
                  <a:fillRect/>
                </a:stretch>
              </p:blipFill>
              <p:spPr>
                <a:xfrm>
                  <a:off x="5967442" y="5293727"/>
                  <a:ext cx="414329" cy="582171"/>
                </a:xfrm>
                <a:prstGeom prst="rect">
                  <a:avLst/>
                </a:prstGeom>
              </p:spPr>
            </p:pic>
            <p:sp>
              <p:nvSpPr>
                <p:cNvPr id="89" name="AutoShape 5"/>
                <p:cNvSpPr>
                  <a:spLocks noChangeArrowheads="1"/>
                </p:cNvSpPr>
                <p:nvPr/>
              </p:nvSpPr>
              <p:spPr bwMode="auto">
                <a:xfrm>
                  <a:off x="5140641" y="1862268"/>
                  <a:ext cx="1541721" cy="3178329"/>
                </a:xfrm>
                <a:prstGeom prst="roundRect">
                  <a:avLst>
                    <a:gd name="adj" fmla="val 16667"/>
                  </a:avLst>
                </a:prstGeom>
                <a:solidFill>
                  <a:schemeClr val="bg2">
                    <a:lumMod val="40000"/>
                    <a:lumOff val="60000"/>
                  </a:schemeClr>
                </a:solidFill>
                <a:ln w="12700">
                  <a:solidFill>
                    <a:srgbClr val="0033CC"/>
                  </a:solidFill>
                  <a:round/>
                  <a:headEnd type="none" w="sm" len="sm"/>
                  <a:tailEnd type="none" w="sm" len="sm"/>
                </a:ln>
                <a:effectLst/>
              </p:spPr>
              <p:txBody>
                <a:bodyPr wrap="none" anchor="ctr"/>
                <a:lstStyle/>
                <a:p>
                  <a:pPr defTabSz="762000">
                    <a:lnSpc>
                      <a:spcPct val="110000"/>
                    </a:lnSpc>
                    <a:spcBef>
                      <a:spcPct val="20000"/>
                    </a:spcBef>
                  </a:pPr>
                  <a:endParaRPr lang="de-DE" sz="1400">
                    <a:solidFill>
                      <a:schemeClr val="tx1"/>
                    </a:solidFill>
                    <a:cs typeface="Times New Roman" pitchFamily="18" charset="0"/>
                  </a:endParaRPr>
                </a:p>
              </p:txBody>
            </p:sp>
            <p:pic>
              <p:nvPicPr>
                <p:cNvPr id="33" name="Picture 8" descr="C:\Documents and Settings\sshmeltz\Desktop\bruce\latest\database.png"/>
                <p:cNvPicPr>
                  <a:picLocks noChangeAspect="1" noChangeArrowheads="1"/>
                </p:cNvPicPr>
                <p:nvPr/>
              </p:nvPicPr>
              <p:blipFill>
                <a:blip r:embed="rId4" cstate="print"/>
                <a:srcRect/>
                <a:stretch>
                  <a:fillRect/>
                </a:stretch>
              </p:blipFill>
              <p:spPr bwMode="auto">
                <a:xfrm>
                  <a:off x="5528732" y="3784317"/>
                  <a:ext cx="793403" cy="737172"/>
                </a:xfrm>
                <a:prstGeom prst="rect">
                  <a:avLst/>
                </a:prstGeom>
                <a:noFill/>
                <a:ln w="9525">
                  <a:noFill/>
                  <a:miter lim="800000"/>
                  <a:headEnd/>
                  <a:tailEnd/>
                </a:ln>
              </p:spPr>
            </p:pic>
            <p:sp>
              <p:nvSpPr>
                <p:cNvPr id="90" name="Text Box 33"/>
                <p:cNvSpPr txBox="1">
                  <a:spLocks noChangeArrowheads="1"/>
                </p:cNvSpPr>
                <p:nvPr/>
              </p:nvSpPr>
              <p:spPr bwMode="auto">
                <a:xfrm>
                  <a:off x="5426487" y="4497288"/>
                  <a:ext cx="947907" cy="21544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a:lnSpc>
                      <a:spcPct val="100000"/>
                    </a:lnSpc>
                    <a:spcBef>
                      <a:spcPct val="0"/>
                    </a:spcBef>
                    <a:buClrTx/>
                    <a:defRPr/>
                  </a:pPr>
                  <a:r>
                    <a:rPr lang="en-US" sz="800" b="1" dirty="0" smtClean="0">
                      <a:solidFill>
                        <a:srgbClr val="FF0000"/>
                      </a:solidFill>
                      <a:cs typeface="Arial" charset="0"/>
                    </a:rPr>
                    <a:t>API</a:t>
                  </a:r>
                  <a:endParaRPr lang="en-US" sz="800" b="1" dirty="0">
                    <a:solidFill>
                      <a:srgbClr val="FF0000"/>
                    </a:solidFill>
                    <a:cs typeface="Arial" charset="0"/>
                  </a:endParaRPr>
                </a:p>
              </p:txBody>
            </p:sp>
            <p:pic>
              <p:nvPicPr>
                <p:cNvPr id="71" name="Picture 70"/>
                <p:cNvPicPr>
                  <a:picLocks noChangeAspect="1"/>
                </p:cNvPicPr>
                <p:nvPr/>
              </p:nvPicPr>
              <p:blipFill>
                <a:blip r:embed="rId7"/>
                <a:stretch>
                  <a:fillRect/>
                </a:stretch>
              </p:blipFill>
              <p:spPr>
                <a:xfrm>
                  <a:off x="5240871" y="2512299"/>
                  <a:ext cx="1284921" cy="1086286"/>
                </a:xfrm>
                <a:prstGeom prst="rect">
                  <a:avLst/>
                </a:prstGeom>
              </p:spPr>
            </p:pic>
            <p:sp>
              <p:nvSpPr>
                <p:cNvPr id="74" name="Text Box 9"/>
                <p:cNvSpPr txBox="1">
                  <a:spLocks noChangeArrowheads="1"/>
                </p:cNvSpPr>
                <p:nvPr/>
              </p:nvSpPr>
              <p:spPr bwMode="auto">
                <a:xfrm>
                  <a:off x="5045888" y="1959125"/>
                  <a:ext cx="1619633" cy="264047"/>
                </a:xfrm>
                <a:prstGeom prst="rect">
                  <a:avLst/>
                </a:prstGeom>
                <a:noFill/>
                <a:ln w="12700">
                  <a:noFill/>
                  <a:miter lim="800000"/>
                  <a:headEnd/>
                  <a:tailEnd/>
                </a:ln>
              </p:spPr>
              <p:txBody>
                <a:bodyPr wrap="square">
                  <a:spAutoFit/>
                </a:bodyPr>
                <a:lstStyle/>
                <a:p>
                  <a:pPr algn="ctr" eaLnBrk="0" hangingPunct="0">
                    <a:lnSpc>
                      <a:spcPct val="93000"/>
                    </a:lnSpc>
                    <a:spcBef>
                      <a:spcPct val="0"/>
                    </a:spcBef>
                    <a:buClrTx/>
                  </a:pPr>
                  <a:r>
                    <a:rPr lang="en-US" sz="1200" b="1" dirty="0" smtClean="0">
                      <a:cs typeface="Times New Roman" charset="0"/>
                    </a:rPr>
                    <a:t>Zebra Software</a:t>
                  </a:r>
                  <a:endParaRPr lang="en-US" sz="1200" b="1" dirty="0">
                    <a:cs typeface="Times New Roman" charset="0"/>
                  </a:endParaRPr>
                </a:p>
              </p:txBody>
            </p:sp>
          </p:grpSp>
        </p:grpSp>
        <p:sp>
          <p:nvSpPr>
            <p:cNvPr id="96" name="Rounded Rectangle 95"/>
            <p:cNvSpPr/>
            <p:nvPr/>
          </p:nvSpPr>
          <p:spPr>
            <a:xfrm>
              <a:off x="4664070" y="3688205"/>
              <a:ext cx="1286000" cy="127074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045347" y="3382199"/>
            <a:ext cx="1220110" cy="246221"/>
          </a:xfrm>
          <a:prstGeom prst="rect">
            <a:avLst/>
          </a:prstGeom>
          <a:noFill/>
        </p:spPr>
        <p:txBody>
          <a:bodyPr wrap="square" rtlCol="0">
            <a:spAutoFit/>
          </a:bodyPr>
          <a:lstStyle/>
          <a:p>
            <a:pPr algn="ctr"/>
            <a:r>
              <a:rPr lang="en-US" sz="1000" b="1" dirty="0" smtClean="0">
                <a:solidFill>
                  <a:srgbClr val="FF0000"/>
                </a:solidFill>
              </a:rPr>
              <a:t>Data</a:t>
            </a:r>
            <a:endParaRPr lang="en-US" sz="1000" b="1" dirty="0">
              <a:solidFill>
                <a:srgbClr val="FF0000"/>
              </a:solidFill>
            </a:endParaRPr>
          </a:p>
        </p:txBody>
      </p:sp>
      <p:sp>
        <p:nvSpPr>
          <p:cNvPr id="57" name="Text Box 9"/>
          <p:cNvSpPr txBox="1">
            <a:spLocks noChangeArrowheads="1"/>
          </p:cNvSpPr>
          <p:nvPr/>
        </p:nvSpPr>
        <p:spPr bwMode="auto">
          <a:xfrm>
            <a:off x="2574473" y="1269027"/>
            <a:ext cx="1906693" cy="493084"/>
          </a:xfrm>
          <a:prstGeom prst="rect">
            <a:avLst/>
          </a:prstGeom>
          <a:noFill/>
          <a:ln w="12700">
            <a:noFill/>
            <a:miter lim="800000"/>
            <a:headEnd/>
            <a:tailEnd/>
          </a:ln>
        </p:spPr>
        <p:txBody>
          <a:bodyPr wrap="square">
            <a:spAutoFit/>
          </a:bodyPr>
          <a:lstStyle/>
          <a:p>
            <a:pPr algn="ctr" eaLnBrk="0" hangingPunct="0">
              <a:lnSpc>
                <a:spcPct val="93000"/>
              </a:lnSpc>
              <a:spcBef>
                <a:spcPct val="0"/>
              </a:spcBef>
              <a:buClrTx/>
            </a:pPr>
            <a:r>
              <a:rPr lang="en-US" sz="1400" b="1" dirty="0" smtClean="0">
                <a:solidFill>
                  <a:srgbClr val="FF0000"/>
                </a:solidFill>
                <a:cs typeface="Times New Roman" charset="0"/>
              </a:rPr>
              <a:t>PARTNER</a:t>
            </a:r>
          </a:p>
          <a:p>
            <a:pPr algn="ctr" eaLnBrk="0" hangingPunct="0">
              <a:lnSpc>
                <a:spcPct val="93000"/>
              </a:lnSpc>
              <a:spcBef>
                <a:spcPct val="0"/>
              </a:spcBef>
              <a:buClrTx/>
            </a:pPr>
            <a:r>
              <a:rPr lang="en-US" sz="1400" b="1" dirty="0" smtClean="0">
                <a:solidFill>
                  <a:srgbClr val="FF0000"/>
                </a:solidFill>
                <a:cs typeface="Times New Roman" charset="0"/>
              </a:rPr>
              <a:t>Collaboration</a:t>
            </a:r>
            <a:endParaRPr lang="en-US" sz="1400" b="1" dirty="0">
              <a:solidFill>
                <a:srgbClr val="FF0000"/>
              </a:solidFill>
              <a:cs typeface="Times New Roman" charset="0"/>
            </a:endParaRPr>
          </a:p>
        </p:txBody>
      </p:sp>
      <p:pic>
        <p:nvPicPr>
          <p:cNvPr id="59"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4767008"/>
            <a:ext cx="917973" cy="917974"/>
          </a:xfrm>
          <a:prstGeom prst="rect">
            <a:avLst/>
          </a:prstGeom>
        </p:spPr>
      </p:pic>
      <p:sp>
        <p:nvSpPr>
          <p:cNvPr id="62" name="AutoShape 5"/>
          <p:cNvSpPr>
            <a:spLocks noChangeArrowheads="1"/>
          </p:cNvSpPr>
          <p:nvPr/>
        </p:nvSpPr>
        <p:spPr bwMode="auto">
          <a:xfrm>
            <a:off x="4951695" y="1713632"/>
            <a:ext cx="1941357" cy="4661771"/>
          </a:xfrm>
          <a:prstGeom prst="roundRect">
            <a:avLst>
              <a:gd name="adj" fmla="val 16667"/>
            </a:avLst>
          </a:prstGeom>
          <a:solidFill>
            <a:schemeClr val="bg2">
              <a:lumMod val="20000"/>
              <a:lumOff val="80000"/>
            </a:schemeClr>
          </a:solidFill>
          <a:ln w="25400">
            <a:solidFill>
              <a:srgbClr val="0033CC"/>
            </a:solidFill>
            <a:round/>
            <a:headEnd type="none" w="sm" len="sm"/>
            <a:tailEnd type="none" w="sm" len="sm"/>
          </a:ln>
          <a:effectLst/>
        </p:spPr>
        <p:txBody>
          <a:bodyPr wrap="none" anchor="ctr"/>
          <a:lstStyle/>
          <a:p>
            <a:pPr defTabSz="762000">
              <a:lnSpc>
                <a:spcPct val="110000"/>
              </a:lnSpc>
              <a:spcBef>
                <a:spcPct val="20000"/>
              </a:spcBef>
            </a:pPr>
            <a:endParaRPr lang="de-DE" sz="1400">
              <a:solidFill>
                <a:schemeClr val="tx1"/>
              </a:solidFill>
              <a:cs typeface="Times New Roman" pitchFamily="18" charset="0"/>
            </a:endParaRPr>
          </a:p>
        </p:txBody>
      </p:sp>
      <p:cxnSp>
        <p:nvCxnSpPr>
          <p:cNvPr id="75" name="Straight Arrow Connector 74"/>
          <p:cNvCxnSpPr/>
          <p:nvPr/>
        </p:nvCxnSpPr>
        <p:spPr>
          <a:xfrm flipV="1">
            <a:off x="4357599" y="3842399"/>
            <a:ext cx="554674" cy="197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5" name="Text Box 9"/>
          <p:cNvSpPr txBox="1">
            <a:spLocks noChangeArrowheads="1"/>
          </p:cNvSpPr>
          <p:nvPr/>
        </p:nvSpPr>
        <p:spPr bwMode="auto">
          <a:xfrm>
            <a:off x="4912273" y="1302361"/>
            <a:ext cx="1906693" cy="292709"/>
          </a:xfrm>
          <a:prstGeom prst="rect">
            <a:avLst/>
          </a:prstGeom>
          <a:noFill/>
          <a:ln w="12700">
            <a:noFill/>
            <a:miter lim="800000"/>
            <a:headEnd/>
            <a:tailEnd/>
          </a:ln>
        </p:spPr>
        <p:txBody>
          <a:bodyPr wrap="square">
            <a:spAutoFit/>
          </a:bodyPr>
          <a:lstStyle/>
          <a:p>
            <a:pPr algn="ctr" eaLnBrk="0" hangingPunct="0">
              <a:lnSpc>
                <a:spcPct val="93000"/>
              </a:lnSpc>
              <a:spcBef>
                <a:spcPct val="0"/>
              </a:spcBef>
              <a:buClrTx/>
            </a:pPr>
            <a:r>
              <a:rPr lang="en-US" sz="1400" b="1" dirty="0" smtClean="0">
                <a:solidFill>
                  <a:srgbClr val="FF0000"/>
                </a:solidFill>
                <a:cs typeface="Times New Roman" charset="0"/>
              </a:rPr>
              <a:t>3</a:t>
            </a:r>
            <a:r>
              <a:rPr lang="en-US" sz="1400" b="1" baseline="30000" dirty="0" smtClean="0">
                <a:solidFill>
                  <a:srgbClr val="FF0000"/>
                </a:solidFill>
                <a:cs typeface="Times New Roman" charset="0"/>
              </a:rPr>
              <a:t>rd</a:t>
            </a:r>
            <a:r>
              <a:rPr lang="en-US" sz="1400" b="1" dirty="0" smtClean="0">
                <a:solidFill>
                  <a:srgbClr val="FF0000"/>
                </a:solidFill>
                <a:cs typeface="Times New Roman" charset="0"/>
              </a:rPr>
              <a:t> Party System</a:t>
            </a:r>
            <a:endParaRPr lang="en-US" sz="1400" b="1" dirty="0">
              <a:solidFill>
                <a:srgbClr val="FF0000"/>
              </a:solidFill>
              <a:cs typeface="Times New Roman" charset="0"/>
            </a:endParaRPr>
          </a:p>
        </p:txBody>
      </p:sp>
      <p:sp>
        <p:nvSpPr>
          <p:cNvPr id="87" name="TextBox 86"/>
          <p:cNvSpPr txBox="1"/>
          <p:nvPr/>
        </p:nvSpPr>
        <p:spPr>
          <a:xfrm>
            <a:off x="4313392" y="3411489"/>
            <a:ext cx="1220110" cy="246221"/>
          </a:xfrm>
          <a:prstGeom prst="rect">
            <a:avLst/>
          </a:prstGeom>
          <a:noFill/>
        </p:spPr>
        <p:txBody>
          <a:bodyPr wrap="square" rtlCol="0">
            <a:spAutoFit/>
          </a:bodyPr>
          <a:lstStyle/>
          <a:p>
            <a:r>
              <a:rPr lang="en-US" sz="1000" b="1" dirty="0" smtClean="0">
                <a:solidFill>
                  <a:srgbClr val="FF0000"/>
                </a:solidFill>
              </a:rPr>
              <a:t>Events</a:t>
            </a:r>
            <a:endParaRPr lang="en-US" sz="1000" b="1" dirty="0">
              <a:solidFill>
                <a:srgbClr val="FF0000"/>
              </a:solidFill>
            </a:endParaRPr>
          </a:p>
        </p:txBody>
      </p:sp>
      <p:pic>
        <p:nvPicPr>
          <p:cNvPr id="88" name="Picture 6" descr="http://community.mis.temple.edu/ehessler/files/2011/04/what-is-sap.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3127" y="3892558"/>
            <a:ext cx="1239037" cy="64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8" descr="http://event.on24.com/event/38/86/86/rt/1/images/thumbnail/oracle__use.jpg"/>
          <p:cNvPicPr>
            <a:picLocks noChangeAspect="1" noChangeArrowheads="1"/>
          </p:cNvPicPr>
          <p:nvPr/>
        </p:nvPicPr>
        <p:blipFill>
          <a:blip r:embed="rId10" cstate="print">
            <a:extLst>
              <a:ext uri="{28A0092B-C50C-407E-A947-70E740481C1C}">
                <a14:useLocalDpi xmlns:a14="http://schemas.microsoft.com/office/drawing/2010/main" val="0"/>
              </a:ext>
            </a:extLst>
          </a:blip>
          <a:srcRect t="25833" b="32388"/>
          <a:stretch>
            <a:fillRect/>
          </a:stretch>
        </p:blipFill>
        <p:spPr bwMode="auto">
          <a:xfrm>
            <a:off x="5062179" y="1886094"/>
            <a:ext cx="1716646" cy="53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0" descr="http://www.supplychaindigital.com/warehousing_storage/RedPrairie.jpg"/>
          <p:cNvPicPr>
            <a:picLocks noChangeAspect="1" noChangeArrowheads="1"/>
          </p:cNvPicPr>
          <p:nvPr/>
        </p:nvPicPr>
        <p:blipFill>
          <a:blip r:embed="rId11" cstate="print">
            <a:extLst>
              <a:ext uri="{28A0092B-C50C-407E-A947-70E740481C1C}">
                <a14:useLocalDpi xmlns:a14="http://schemas.microsoft.com/office/drawing/2010/main" val="0"/>
              </a:ext>
            </a:extLst>
          </a:blip>
          <a:srcRect t="15707" b="21593"/>
          <a:stretch>
            <a:fillRect/>
          </a:stretch>
        </p:blipFill>
        <p:spPr bwMode="auto">
          <a:xfrm>
            <a:off x="5062179" y="2982298"/>
            <a:ext cx="154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2" descr="http://www.quartzevents.com/exhibitors/sponsor-lh585h-ful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65913" y="3491885"/>
            <a:ext cx="17129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3768" y="3530853"/>
            <a:ext cx="1087583" cy="1087584"/>
          </a:xfrm>
          <a:prstGeom prst="rect">
            <a:avLst/>
          </a:prstGeom>
        </p:spPr>
      </p:pic>
      <p:pic>
        <p:nvPicPr>
          <p:cNvPr id="36" name="Picture Placeholder 4" descr="Infor Enterprise Software Solutions for CRM, ERP, SCM, EAM &amp; More"/>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a:xfrm>
            <a:off x="5185179" y="5548680"/>
            <a:ext cx="390480" cy="381898"/>
          </a:xfrm>
          <a:prstGeom prst="rect">
            <a:avLst/>
          </a:prstGeom>
        </p:spPr>
      </p:pic>
      <p:pic>
        <p:nvPicPr>
          <p:cNvPr id="37" name="Picture Placeholder 4" descr="Supply Chain Software, Supply Chain Management Software | JDA Software"/>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594709" y="2691148"/>
            <a:ext cx="655320"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Placeholder 4" descr="Manhattan Associates"/>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44095" y="2424726"/>
            <a:ext cx="1444088" cy="1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Placeholder 4" descr="TAKE Solutions: Life Sciences Solutions | Enterprise Solutions"/>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53127" y="5031120"/>
            <a:ext cx="1024984" cy="2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Placeholder 4" descr="Epicor Solutions Software for ERP"/>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533502" y="4722195"/>
            <a:ext cx="801485" cy="16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Placeholder 4" descr="WMS Warehouse Management Systems &amp; 3PL | HighJump Software, Inc."/>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a:xfrm>
            <a:off x="5786033" y="5592118"/>
            <a:ext cx="825546" cy="364527"/>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676282740"/>
              </p:ext>
            </p:extLst>
          </p:nvPr>
        </p:nvGraphicFramePr>
        <p:xfrm>
          <a:off x="7543800" y="1909413"/>
          <a:ext cx="1343025" cy="4064000"/>
        </p:xfrm>
        <a:graphic>
          <a:graphicData uri="http://schemas.openxmlformats.org/presentationml/2006/ole">
            <mc:AlternateContent xmlns:mc="http://schemas.openxmlformats.org/markup-compatibility/2006">
              <mc:Choice xmlns:v="urn:schemas-microsoft-com:vml" Requires="v">
                <p:oleObj spid="_x0000_s3108" name="Worksheet" r:id="rId20" imgW="3413832" imgH="10340352" progId="Excel.Sheet.12">
                  <p:embed/>
                </p:oleObj>
              </mc:Choice>
              <mc:Fallback>
                <p:oleObj name="Worksheet" r:id="rId20" imgW="3413832" imgH="10340352" progId="Excel.Sheet.12">
                  <p:embed/>
                  <p:pic>
                    <p:nvPicPr>
                      <p:cNvPr id="0" name=""/>
                      <p:cNvPicPr/>
                      <p:nvPr/>
                    </p:nvPicPr>
                    <p:blipFill>
                      <a:blip r:embed="rId21"/>
                      <a:stretch>
                        <a:fillRect/>
                      </a:stretch>
                    </p:blipFill>
                    <p:spPr>
                      <a:xfrm>
                        <a:off x="7543800" y="1909413"/>
                        <a:ext cx="1343025" cy="4064000"/>
                      </a:xfrm>
                      <a:prstGeom prst="rect">
                        <a:avLst/>
                      </a:prstGeom>
                    </p:spPr>
                  </p:pic>
                </p:oleObj>
              </mc:Fallback>
            </mc:AlternateContent>
          </a:graphicData>
        </a:graphic>
      </p:graphicFrame>
      <p:sp>
        <p:nvSpPr>
          <p:cNvPr id="45" name="Text Box 9"/>
          <p:cNvSpPr txBox="1">
            <a:spLocks noChangeArrowheads="1"/>
          </p:cNvSpPr>
          <p:nvPr/>
        </p:nvSpPr>
        <p:spPr bwMode="auto">
          <a:xfrm>
            <a:off x="7237307" y="1371600"/>
            <a:ext cx="1906693" cy="292709"/>
          </a:xfrm>
          <a:prstGeom prst="rect">
            <a:avLst/>
          </a:prstGeom>
          <a:noFill/>
          <a:ln w="12700">
            <a:noFill/>
            <a:miter lim="800000"/>
            <a:headEnd/>
            <a:tailEnd/>
          </a:ln>
        </p:spPr>
        <p:txBody>
          <a:bodyPr wrap="square">
            <a:spAutoFit/>
          </a:bodyPr>
          <a:lstStyle/>
          <a:p>
            <a:pPr algn="ctr" eaLnBrk="0" hangingPunct="0">
              <a:lnSpc>
                <a:spcPct val="93000"/>
              </a:lnSpc>
              <a:spcBef>
                <a:spcPct val="0"/>
              </a:spcBef>
              <a:buClrTx/>
            </a:pPr>
            <a:r>
              <a:rPr lang="en-US" sz="1400" b="1" dirty="0" smtClean="0">
                <a:solidFill>
                  <a:srgbClr val="FF0000"/>
                </a:solidFill>
                <a:cs typeface="Times New Roman" charset="0"/>
              </a:rPr>
              <a:t>Delivering value</a:t>
            </a:r>
            <a:endParaRPr lang="en-US" sz="1400" b="1" dirty="0">
              <a:solidFill>
                <a:srgbClr val="FF0000"/>
              </a:solidFill>
              <a:cs typeface="Times New Roman" charset="0"/>
            </a:endParaRPr>
          </a:p>
        </p:txBody>
      </p:sp>
      <p:cxnSp>
        <p:nvCxnSpPr>
          <p:cNvPr id="46" name="Straight Arrow Connector 45"/>
          <p:cNvCxnSpPr/>
          <p:nvPr/>
        </p:nvCxnSpPr>
        <p:spPr>
          <a:xfrm flipV="1">
            <a:off x="6959970" y="3864535"/>
            <a:ext cx="554674" cy="197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43639" y="1654997"/>
            <a:ext cx="1767840" cy="1653540"/>
          </a:xfrm>
          <a:prstGeom prst="rect">
            <a:avLst/>
          </a:prstGeom>
        </p:spPr>
      </p:pic>
    </p:spTree>
    <p:extLst>
      <p:ext uri="{BB962C8B-B14F-4D97-AF65-F5344CB8AC3E}">
        <p14:creationId xmlns:p14="http://schemas.microsoft.com/office/powerpoint/2010/main" val="126880762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Medical device manufacturer opportunity</a:t>
            </a:r>
            <a:endParaRPr lang="en-US" dirty="0"/>
          </a:p>
        </p:txBody>
      </p:sp>
    </p:spTree>
    <p:extLst>
      <p:ext uri="{BB962C8B-B14F-4D97-AF65-F5344CB8AC3E}">
        <p14:creationId xmlns:p14="http://schemas.microsoft.com/office/powerpoint/2010/main" val="197412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058287" y="2921296"/>
            <a:ext cx="544387" cy="511927"/>
          </a:xfrm>
          <a:prstGeom prst="ellipse">
            <a:avLst/>
          </a:prstGeom>
          <a:solidFill>
            <a:schemeClr val="accent3">
              <a:lumMod val="60000"/>
              <a:lumOff val="4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091093" y="2530929"/>
            <a:ext cx="1095173" cy="646331"/>
          </a:xfrm>
          <a:prstGeom prst="rect">
            <a:avLst/>
          </a:prstGeom>
        </p:spPr>
        <p:txBody>
          <a:bodyPr wrap="none">
            <a:spAutoFit/>
          </a:bodyPr>
          <a:lstStyle/>
          <a:p>
            <a:pPr algn="ctr"/>
            <a:r>
              <a:rPr lang="en-US" b="1" dirty="0" smtClean="0"/>
              <a:t>Medical </a:t>
            </a:r>
          </a:p>
          <a:p>
            <a:pPr algn="ctr"/>
            <a:r>
              <a:rPr lang="en-US" b="1" dirty="0" smtClean="0"/>
              <a:t>Devices</a:t>
            </a:r>
            <a:endParaRPr lang="en-US" b="1" dirty="0"/>
          </a:p>
        </p:txBody>
      </p:sp>
      <p:cxnSp>
        <p:nvCxnSpPr>
          <p:cNvPr id="29" name="Straight Arrow Connector 28"/>
          <p:cNvCxnSpPr/>
          <p:nvPr/>
        </p:nvCxnSpPr>
        <p:spPr>
          <a:xfrm>
            <a:off x="703335" y="5470071"/>
            <a:ext cx="77253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03335" y="1583505"/>
            <a:ext cx="0" cy="38865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265167" y="5480175"/>
            <a:ext cx="4767943" cy="369332"/>
          </a:xfrm>
          <a:prstGeom prst="rect">
            <a:avLst/>
          </a:prstGeom>
          <a:noFill/>
        </p:spPr>
        <p:txBody>
          <a:bodyPr wrap="square" rtlCol="0">
            <a:spAutoFit/>
          </a:bodyPr>
          <a:lstStyle/>
          <a:p>
            <a:pPr algn="ctr"/>
            <a:r>
              <a:rPr lang="en-US" b="1" dirty="0" smtClean="0"/>
              <a:t>MARKET SIZE</a:t>
            </a:r>
            <a:endParaRPr lang="en-US" b="1" dirty="0"/>
          </a:p>
        </p:txBody>
      </p:sp>
      <p:sp>
        <p:nvSpPr>
          <p:cNvPr id="35" name="TextBox 34"/>
          <p:cNvSpPr txBox="1"/>
          <p:nvPr/>
        </p:nvSpPr>
        <p:spPr>
          <a:xfrm rot="16200000">
            <a:off x="-1926771" y="3396817"/>
            <a:ext cx="4767943" cy="369332"/>
          </a:xfrm>
          <a:prstGeom prst="rect">
            <a:avLst/>
          </a:prstGeom>
          <a:noFill/>
        </p:spPr>
        <p:txBody>
          <a:bodyPr wrap="square" rtlCol="0">
            <a:spAutoFit/>
          </a:bodyPr>
          <a:lstStyle/>
          <a:p>
            <a:pPr algn="ctr"/>
            <a:r>
              <a:rPr lang="en-US" b="1" dirty="0" smtClean="0"/>
              <a:t>MARKET GROWTH</a:t>
            </a:r>
            <a:endParaRPr lang="en-US" b="1" dirty="0"/>
          </a:p>
        </p:txBody>
      </p:sp>
      <p:sp>
        <p:nvSpPr>
          <p:cNvPr id="3" name="Rectangle 2"/>
          <p:cNvSpPr/>
          <p:nvPr/>
        </p:nvSpPr>
        <p:spPr>
          <a:xfrm>
            <a:off x="3018447" y="2511125"/>
            <a:ext cx="5410200" cy="1477328"/>
          </a:xfrm>
          <a:prstGeom prst="rect">
            <a:avLst/>
          </a:prstGeom>
        </p:spPr>
        <p:txBody>
          <a:bodyPr wrap="square">
            <a:spAutoFit/>
          </a:bodyPr>
          <a:lstStyle/>
          <a:p>
            <a:r>
              <a:rPr lang="en-US" b="1" dirty="0" smtClean="0"/>
              <a:t>Food </a:t>
            </a:r>
            <a:r>
              <a:rPr lang="en-US" b="1" dirty="0"/>
              <a:t>and Drug Administration (FDA) rule </a:t>
            </a:r>
            <a:endParaRPr lang="en-US" dirty="0"/>
          </a:p>
          <a:p>
            <a:r>
              <a:rPr lang="en-US" dirty="0"/>
              <a:t>Requires most medical devices distributed in the United States carry a unique device identifier, or UDI. </a:t>
            </a:r>
            <a:endParaRPr lang="en-US" dirty="0" smtClean="0"/>
          </a:p>
          <a:p>
            <a:endParaRPr lang="en-US" dirty="0"/>
          </a:p>
        </p:txBody>
      </p:sp>
      <p:sp>
        <p:nvSpPr>
          <p:cNvPr id="18" name="Right Arrow 17"/>
          <p:cNvSpPr/>
          <p:nvPr/>
        </p:nvSpPr>
        <p:spPr>
          <a:xfrm>
            <a:off x="2523438" y="2532596"/>
            <a:ext cx="415773" cy="32149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opportunity</a:t>
            </a:r>
            <a:endParaRPr lang="en-US" dirty="0"/>
          </a:p>
        </p:txBody>
      </p:sp>
    </p:spTree>
    <p:extLst>
      <p:ext uri="{BB962C8B-B14F-4D97-AF65-F5344CB8AC3E}">
        <p14:creationId xmlns:p14="http://schemas.microsoft.com/office/powerpoint/2010/main" val="383662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058287" y="2921296"/>
            <a:ext cx="544387" cy="511927"/>
          </a:xfrm>
          <a:prstGeom prst="ellipse">
            <a:avLst/>
          </a:prstGeom>
          <a:solidFill>
            <a:schemeClr val="accent3">
              <a:lumMod val="60000"/>
              <a:lumOff val="4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091093" y="2530929"/>
            <a:ext cx="1095173" cy="646331"/>
          </a:xfrm>
          <a:prstGeom prst="rect">
            <a:avLst/>
          </a:prstGeom>
        </p:spPr>
        <p:txBody>
          <a:bodyPr wrap="none">
            <a:spAutoFit/>
          </a:bodyPr>
          <a:lstStyle/>
          <a:p>
            <a:pPr algn="ctr"/>
            <a:r>
              <a:rPr lang="en-US" b="1" dirty="0" smtClean="0"/>
              <a:t>Medical </a:t>
            </a:r>
          </a:p>
          <a:p>
            <a:pPr algn="ctr"/>
            <a:r>
              <a:rPr lang="en-US" b="1" dirty="0" smtClean="0"/>
              <a:t>Devices</a:t>
            </a:r>
            <a:endParaRPr lang="en-US" b="1" dirty="0"/>
          </a:p>
        </p:txBody>
      </p:sp>
      <p:cxnSp>
        <p:nvCxnSpPr>
          <p:cNvPr id="29" name="Straight Arrow Connector 28"/>
          <p:cNvCxnSpPr/>
          <p:nvPr/>
        </p:nvCxnSpPr>
        <p:spPr>
          <a:xfrm>
            <a:off x="703335" y="5470071"/>
            <a:ext cx="77253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03335" y="1583505"/>
            <a:ext cx="0" cy="38865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265167" y="5480175"/>
            <a:ext cx="4767943" cy="369332"/>
          </a:xfrm>
          <a:prstGeom prst="rect">
            <a:avLst/>
          </a:prstGeom>
          <a:noFill/>
        </p:spPr>
        <p:txBody>
          <a:bodyPr wrap="square" rtlCol="0">
            <a:spAutoFit/>
          </a:bodyPr>
          <a:lstStyle/>
          <a:p>
            <a:pPr algn="ctr"/>
            <a:r>
              <a:rPr lang="en-US" b="1" dirty="0" smtClean="0"/>
              <a:t>MARKET SIZE</a:t>
            </a:r>
            <a:endParaRPr lang="en-US" b="1" dirty="0"/>
          </a:p>
        </p:txBody>
      </p:sp>
      <p:sp>
        <p:nvSpPr>
          <p:cNvPr id="35" name="TextBox 34"/>
          <p:cNvSpPr txBox="1"/>
          <p:nvPr/>
        </p:nvSpPr>
        <p:spPr>
          <a:xfrm rot="16200000">
            <a:off x="-1926771" y="3396817"/>
            <a:ext cx="4767943" cy="369332"/>
          </a:xfrm>
          <a:prstGeom prst="rect">
            <a:avLst/>
          </a:prstGeom>
          <a:noFill/>
        </p:spPr>
        <p:txBody>
          <a:bodyPr wrap="square" rtlCol="0">
            <a:spAutoFit/>
          </a:bodyPr>
          <a:lstStyle/>
          <a:p>
            <a:pPr algn="ctr"/>
            <a:r>
              <a:rPr lang="en-US" b="1" dirty="0" smtClean="0"/>
              <a:t>MARKET GROWTH</a:t>
            </a:r>
            <a:endParaRPr lang="en-US" b="1" dirty="0"/>
          </a:p>
        </p:txBody>
      </p:sp>
      <p:sp>
        <p:nvSpPr>
          <p:cNvPr id="18" name="Right Arrow 17"/>
          <p:cNvSpPr/>
          <p:nvPr/>
        </p:nvSpPr>
        <p:spPr>
          <a:xfrm>
            <a:off x="2523438" y="2532596"/>
            <a:ext cx="415773" cy="32149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62282"/>
            <a:ext cx="4906963"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opportunity</a:t>
            </a:r>
            <a:endParaRPr lang="en-US" dirty="0"/>
          </a:p>
        </p:txBody>
      </p:sp>
    </p:spTree>
    <p:extLst>
      <p:ext uri="{BB962C8B-B14F-4D97-AF65-F5344CB8AC3E}">
        <p14:creationId xmlns:p14="http://schemas.microsoft.com/office/powerpoint/2010/main" val="291742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058287" y="2921296"/>
            <a:ext cx="544387" cy="511927"/>
          </a:xfrm>
          <a:prstGeom prst="ellipse">
            <a:avLst/>
          </a:prstGeom>
          <a:solidFill>
            <a:schemeClr val="accent3">
              <a:lumMod val="60000"/>
              <a:lumOff val="4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091093" y="2530929"/>
            <a:ext cx="1095173" cy="646331"/>
          </a:xfrm>
          <a:prstGeom prst="rect">
            <a:avLst/>
          </a:prstGeom>
        </p:spPr>
        <p:txBody>
          <a:bodyPr wrap="none">
            <a:spAutoFit/>
          </a:bodyPr>
          <a:lstStyle/>
          <a:p>
            <a:pPr algn="ctr"/>
            <a:r>
              <a:rPr lang="en-US" b="1" dirty="0" smtClean="0"/>
              <a:t>Medical </a:t>
            </a:r>
          </a:p>
          <a:p>
            <a:pPr algn="ctr"/>
            <a:r>
              <a:rPr lang="en-US" b="1" dirty="0" smtClean="0"/>
              <a:t>Devices</a:t>
            </a:r>
            <a:endParaRPr lang="en-US" b="1" dirty="0"/>
          </a:p>
        </p:txBody>
      </p:sp>
      <p:cxnSp>
        <p:nvCxnSpPr>
          <p:cNvPr id="29" name="Straight Arrow Connector 28"/>
          <p:cNvCxnSpPr/>
          <p:nvPr/>
        </p:nvCxnSpPr>
        <p:spPr>
          <a:xfrm>
            <a:off x="703335" y="5470071"/>
            <a:ext cx="77253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03335" y="1583505"/>
            <a:ext cx="0" cy="38865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265167" y="5480175"/>
            <a:ext cx="4767943" cy="369332"/>
          </a:xfrm>
          <a:prstGeom prst="rect">
            <a:avLst/>
          </a:prstGeom>
          <a:noFill/>
        </p:spPr>
        <p:txBody>
          <a:bodyPr wrap="square" rtlCol="0">
            <a:spAutoFit/>
          </a:bodyPr>
          <a:lstStyle/>
          <a:p>
            <a:pPr algn="ctr"/>
            <a:r>
              <a:rPr lang="en-US" b="1" dirty="0" smtClean="0"/>
              <a:t>MARKET SIZE</a:t>
            </a:r>
            <a:endParaRPr lang="en-US" b="1" dirty="0"/>
          </a:p>
        </p:txBody>
      </p:sp>
      <p:sp>
        <p:nvSpPr>
          <p:cNvPr id="35" name="TextBox 34"/>
          <p:cNvSpPr txBox="1"/>
          <p:nvPr/>
        </p:nvSpPr>
        <p:spPr>
          <a:xfrm rot="16200000">
            <a:off x="-1926771" y="3396817"/>
            <a:ext cx="4767943" cy="369332"/>
          </a:xfrm>
          <a:prstGeom prst="rect">
            <a:avLst/>
          </a:prstGeom>
          <a:noFill/>
        </p:spPr>
        <p:txBody>
          <a:bodyPr wrap="square" rtlCol="0">
            <a:spAutoFit/>
          </a:bodyPr>
          <a:lstStyle/>
          <a:p>
            <a:pPr algn="ctr"/>
            <a:r>
              <a:rPr lang="en-US" b="1" dirty="0" smtClean="0"/>
              <a:t>MARKET GROWTH</a:t>
            </a:r>
            <a:endParaRPr lang="en-US" b="1" dirty="0"/>
          </a:p>
        </p:txBody>
      </p:sp>
      <p:sp>
        <p:nvSpPr>
          <p:cNvPr id="18" name="Right Arrow 17"/>
          <p:cNvSpPr/>
          <p:nvPr/>
        </p:nvSpPr>
        <p:spPr>
          <a:xfrm>
            <a:off x="2523438" y="2532596"/>
            <a:ext cx="415773" cy="32149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opportunity</a:t>
            </a:r>
            <a:endParaRPr lang="en-US" dirty="0"/>
          </a:p>
        </p:txBody>
      </p:sp>
      <p:sp>
        <p:nvSpPr>
          <p:cNvPr id="3" name="Rectangle 2"/>
          <p:cNvSpPr/>
          <p:nvPr/>
        </p:nvSpPr>
        <p:spPr>
          <a:xfrm>
            <a:off x="3179618" y="1878027"/>
            <a:ext cx="4572000" cy="1477328"/>
          </a:xfrm>
          <a:prstGeom prst="rect">
            <a:avLst/>
          </a:prstGeom>
        </p:spPr>
        <p:txBody>
          <a:bodyPr>
            <a:spAutoFit/>
          </a:bodyPr>
          <a:lstStyle/>
          <a:p>
            <a:r>
              <a:rPr lang="en-US" dirty="0"/>
              <a:t>Over 7,000 Medical Device Manufacturing locations in North America</a:t>
            </a:r>
          </a:p>
          <a:p>
            <a:endParaRPr lang="en-US" dirty="0"/>
          </a:p>
          <a:p>
            <a:r>
              <a:rPr lang="en-US" dirty="0"/>
              <a:t>Many of these are small companies, who will need help to become UDI compliant</a:t>
            </a:r>
            <a:endParaRPr lang="en-US" dirty="0"/>
          </a:p>
        </p:txBody>
      </p:sp>
    </p:spTree>
    <p:extLst>
      <p:ext uri="{BB962C8B-B14F-4D97-AF65-F5344CB8AC3E}">
        <p14:creationId xmlns:p14="http://schemas.microsoft.com/office/powerpoint/2010/main" val="131429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058287" y="2921296"/>
            <a:ext cx="544387" cy="511927"/>
          </a:xfrm>
          <a:prstGeom prst="ellipse">
            <a:avLst/>
          </a:prstGeom>
          <a:solidFill>
            <a:schemeClr val="accent3">
              <a:lumMod val="60000"/>
              <a:lumOff val="4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091093" y="2530929"/>
            <a:ext cx="1095173" cy="646331"/>
          </a:xfrm>
          <a:prstGeom prst="rect">
            <a:avLst/>
          </a:prstGeom>
        </p:spPr>
        <p:txBody>
          <a:bodyPr wrap="none">
            <a:spAutoFit/>
          </a:bodyPr>
          <a:lstStyle/>
          <a:p>
            <a:pPr algn="ctr"/>
            <a:r>
              <a:rPr lang="en-US" b="1" dirty="0" smtClean="0"/>
              <a:t>Medical </a:t>
            </a:r>
          </a:p>
          <a:p>
            <a:pPr algn="ctr"/>
            <a:r>
              <a:rPr lang="en-US" b="1" dirty="0" smtClean="0"/>
              <a:t>Devices</a:t>
            </a:r>
            <a:endParaRPr lang="en-US" b="1" dirty="0"/>
          </a:p>
        </p:txBody>
      </p:sp>
      <p:cxnSp>
        <p:nvCxnSpPr>
          <p:cNvPr id="29" name="Straight Arrow Connector 28"/>
          <p:cNvCxnSpPr/>
          <p:nvPr/>
        </p:nvCxnSpPr>
        <p:spPr>
          <a:xfrm>
            <a:off x="703335" y="5470071"/>
            <a:ext cx="77253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03335" y="1583505"/>
            <a:ext cx="0" cy="38865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265167" y="5480175"/>
            <a:ext cx="4767943" cy="369332"/>
          </a:xfrm>
          <a:prstGeom prst="rect">
            <a:avLst/>
          </a:prstGeom>
          <a:noFill/>
        </p:spPr>
        <p:txBody>
          <a:bodyPr wrap="square" rtlCol="0">
            <a:spAutoFit/>
          </a:bodyPr>
          <a:lstStyle/>
          <a:p>
            <a:pPr algn="ctr"/>
            <a:r>
              <a:rPr lang="en-US" b="1" dirty="0" smtClean="0"/>
              <a:t>MARKET SIZE</a:t>
            </a:r>
            <a:endParaRPr lang="en-US" b="1" dirty="0"/>
          </a:p>
        </p:txBody>
      </p:sp>
      <p:sp>
        <p:nvSpPr>
          <p:cNvPr id="35" name="TextBox 34"/>
          <p:cNvSpPr txBox="1"/>
          <p:nvPr/>
        </p:nvSpPr>
        <p:spPr>
          <a:xfrm rot="16200000">
            <a:off x="-1926771" y="3396817"/>
            <a:ext cx="4767943" cy="369332"/>
          </a:xfrm>
          <a:prstGeom prst="rect">
            <a:avLst/>
          </a:prstGeom>
          <a:noFill/>
        </p:spPr>
        <p:txBody>
          <a:bodyPr wrap="square" rtlCol="0">
            <a:spAutoFit/>
          </a:bodyPr>
          <a:lstStyle/>
          <a:p>
            <a:pPr algn="ctr"/>
            <a:r>
              <a:rPr lang="en-US" b="1" dirty="0" smtClean="0"/>
              <a:t>MARKET GROWTH</a:t>
            </a:r>
            <a:endParaRPr lang="en-US" b="1" dirty="0"/>
          </a:p>
        </p:txBody>
      </p:sp>
      <p:sp>
        <p:nvSpPr>
          <p:cNvPr id="18" name="Right Arrow 17"/>
          <p:cNvSpPr/>
          <p:nvPr/>
        </p:nvSpPr>
        <p:spPr>
          <a:xfrm>
            <a:off x="2523438" y="2532596"/>
            <a:ext cx="415773" cy="32149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56341"/>
            <a:ext cx="32242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7999" y="2375064"/>
            <a:ext cx="5380647" cy="2585323"/>
          </a:xfrm>
          <a:prstGeom prst="rect">
            <a:avLst/>
          </a:prstGeom>
        </p:spPr>
        <p:txBody>
          <a:bodyPr wrap="square">
            <a:spAutoFit/>
          </a:bodyPr>
          <a:lstStyle/>
          <a:p>
            <a:r>
              <a:rPr lang="en-US" b="1" dirty="0"/>
              <a:t>UDI Compliance Pain Points</a:t>
            </a:r>
          </a:p>
          <a:p>
            <a:pPr marL="285750" indent="-285750">
              <a:buFont typeface="Arial" panose="020B0604020202020204" pitchFamily="34" charset="0"/>
              <a:buChar char="•"/>
            </a:pPr>
            <a:r>
              <a:rPr lang="en-US" dirty="0" smtClean="0"/>
              <a:t>Redesigning labels </a:t>
            </a:r>
            <a:r>
              <a:rPr lang="en-US" dirty="0"/>
              <a:t>to include:</a:t>
            </a:r>
          </a:p>
          <a:p>
            <a:pPr marL="742950" lvl="1" indent="-285750">
              <a:buFont typeface="Arial" panose="020B0604020202020204" pitchFamily="34" charset="0"/>
              <a:buChar char="•"/>
            </a:pPr>
            <a:r>
              <a:rPr lang="en-US" dirty="0"/>
              <a:t>GTIN Barcode</a:t>
            </a:r>
          </a:p>
          <a:p>
            <a:pPr marL="742950" lvl="1" indent="-285750">
              <a:buFont typeface="Arial" panose="020B0604020202020204" pitchFamily="34" charset="0"/>
              <a:buChar char="•"/>
            </a:pPr>
            <a:r>
              <a:rPr lang="en-US" dirty="0"/>
              <a:t>Production Identifier Barcode</a:t>
            </a:r>
          </a:p>
          <a:p>
            <a:pPr marL="742950" lvl="1" indent="-285750">
              <a:buFont typeface="Arial" panose="020B0604020202020204" pitchFamily="34" charset="0"/>
              <a:buChar char="•"/>
            </a:pPr>
            <a:r>
              <a:rPr lang="en-US" dirty="0"/>
              <a:t>Correct Date Format</a:t>
            </a:r>
          </a:p>
          <a:p>
            <a:pPr marL="285750" indent="-285750">
              <a:buFont typeface="Arial" panose="020B0604020202020204" pitchFamily="34" charset="0"/>
              <a:buChar char="•"/>
            </a:pPr>
            <a:r>
              <a:rPr lang="en-US" dirty="0"/>
              <a:t>Uploading required data to FDA’s GUDID database</a:t>
            </a:r>
          </a:p>
          <a:p>
            <a:pPr marL="742950" lvl="1" indent="-285750">
              <a:buFont typeface="Arial" panose="020B0604020202020204" pitchFamily="34" charset="0"/>
              <a:buChar char="•"/>
            </a:pPr>
            <a:r>
              <a:rPr lang="en-US" dirty="0"/>
              <a:t>Over 80 pieces of information required for each product</a:t>
            </a:r>
          </a:p>
        </p:txBody>
      </p:sp>
      <p:sp>
        <p:nvSpPr>
          <p:cNvPr id="4" name="Title 3"/>
          <p:cNvSpPr>
            <a:spLocks noGrp="1"/>
          </p:cNvSpPr>
          <p:nvPr>
            <p:ph type="title"/>
          </p:nvPr>
        </p:nvSpPr>
        <p:spPr/>
        <p:txBody>
          <a:bodyPr/>
          <a:lstStyle/>
          <a:p>
            <a:r>
              <a:rPr lang="en-US" dirty="0" smtClean="0"/>
              <a:t>opportunity</a:t>
            </a:r>
            <a:endParaRPr lang="en-US" dirty="0"/>
          </a:p>
        </p:txBody>
      </p:sp>
    </p:spTree>
    <p:extLst>
      <p:ext uri="{BB962C8B-B14F-4D97-AF65-F5344CB8AC3E}">
        <p14:creationId xmlns:p14="http://schemas.microsoft.com/office/powerpoint/2010/main" val="269540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058287" y="2921296"/>
            <a:ext cx="544387" cy="511927"/>
          </a:xfrm>
          <a:prstGeom prst="ellipse">
            <a:avLst/>
          </a:prstGeom>
          <a:solidFill>
            <a:schemeClr val="accent3">
              <a:lumMod val="60000"/>
              <a:lumOff val="4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091093" y="2530929"/>
            <a:ext cx="1095173" cy="646331"/>
          </a:xfrm>
          <a:prstGeom prst="rect">
            <a:avLst/>
          </a:prstGeom>
        </p:spPr>
        <p:txBody>
          <a:bodyPr wrap="none">
            <a:spAutoFit/>
          </a:bodyPr>
          <a:lstStyle/>
          <a:p>
            <a:pPr algn="ctr"/>
            <a:r>
              <a:rPr lang="en-US" b="1" dirty="0" smtClean="0"/>
              <a:t>Medical </a:t>
            </a:r>
          </a:p>
          <a:p>
            <a:pPr algn="ctr"/>
            <a:r>
              <a:rPr lang="en-US" b="1" dirty="0" smtClean="0"/>
              <a:t>Devices</a:t>
            </a:r>
            <a:endParaRPr lang="en-US" b="1" dirty="0"/>
          </a:p>
        </p:txBody>
      </p:sp>
      <p:cxnSp>
        <p:nvCxnSpPr>
          <p:cNvPr id="29" name="Straight Arrow Connector 28"/>
          <p:cNvCxnSpPr/>
          <p:nvPr/>
        </p:nvCxnSpPr>
        <p:spPr>
          <a:xfrm>
            <a:off x="703335" y="5470071"/>
            <a:ext cx="77253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03335" y="1583505"/>
            <a:ext cx="0" cy="38865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265167" y="5480175"/>
            <a:ext cx="4767943" cy="369332"/>
          </a:xfrm>
          <a:prstGeom prst="rect">
            <a:avLst/>
          </a:prstGeom>
          <a:noFill/>
        </p:spPr>
        <p:txBody>
          <a:bodyPr wrap="square" rtlCol="0">
            <a:spAutoFit/>
          </a:bodyPr>
          <a:lstStyle/>
          <a:p>
            <a:pPr algn="ctr"/>
            <a:r>
              <a:rPr lang="en-US" b="1" dirty="0" smtClean="0"/>
              <a:t>MARKET SIZE</a:t>
            </a:r>
            <a:endParaRPr lang="en-US" b="1" dirty="0"/>
          </a:p>
        </p:txBody>
      </p:sp>
      <p:sp>
        <p:nvSpPr>
          <p:cNvPr id="35" name="TextBox 34"/>
          <p:cNvSpPr txBox="1"/>
          <p:nvPr/>
        </p:nvSpPr>
        <p:spPr>
          <a:xfrm rot="16200000">
            <a:off x="-1926771" y="3396817"/>
            <a:ext cx="4767943" cy="369332"/>
          </a:xfrm>
          <a:prstGeom prst="rect">
            <a:avLst/>
          </a:prstGeom>
          <a:noFill/>
        </p:spPr>
        <p:txBody>
          <a:bodyPr wrap="square" rtlCol="0">
            <a:spAutoFit/>
          </a:bodyPr>
          <a:lstStyle/>
          <a:p>
            <a:pPr algn="ctr"/>
            <a:r>
              <a:rPr lang="en-US" b="1" dirty="0" smtClean="0"/>
              <a:t>MARKET GROWTH</a:t>
            </a:r>
            <a:endParaRPr lang="en-US" b="1" dirty="0"/>
          </a:p>
        </p:txBody>
      </p:sp>
      <p:sp>
        <p:nvSpPr>
          <p:cNvPr id="18" name="Right Arrow 17"/>
          <p:cNvSpPr/>
          <p:nvPr/>
        </p:nvSpPr>
        <p:spPr>
          <a:xfrm>
            <a:off x="2523438" y="2532596"/>
            <a:ext cx="415773" cy="321498"/>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opportunity</a:t>
            </a:r>
            <a:endParaRPr lang="en-US" dirty="0"/>
          </a:p>
        </p:txBody>
      </p:sp>
      <p:sp>
        <p:nvSpPr>
          <p:cNvPr id="3" name="Rectangle 2"/>
          <p:cNvSpPr/>
          <p:nvPr/>
        </p:nvSpPr>
        <p:spPr>
          <a:xfrm>
            <a:off x="3179618" y="2234126"/>
            <a:ext cx="4572000" cy="2585323"/>
          </a:xfrm>
          <a:prstGeom prst="rect">
            <a:avLst/>
          </a:prstGeom>
        </p:spPr>
        <p:txBody>
          <a:bodyPr>
            <a:spAutoFit/>
          </a:bodyPr>
          <a:lstStyle/>
          <a:p>
            <a:r>
              <a:rPr lang="en-US" b="1" dirty="0" smtClean="0"/>
              <a:t>Additional Labeling Pain Points </a:t>
            </a:r>
          </a:p>
          <a:p>
            <a:pPr marL="285750" indent="-285750">
              <a:buFont typeface="Arial" panose="020B0604020202020204" pitchFamily="34" charset="0"/>
              <a:buChar char="•"/>
            </a:pPr>
            <a:r>
              <a:rPr lang="en-US" dirty="0" smtClean="0"/>
              <a:t>Want to move from distributed to on-demand printing</a:t>
            </a:r>
          </a:p>
          <a:p>
            <a:pPr marL="285750" indent="-285750">
              <a:buFont typeface="Arial" panose="020B0604020202020204" pitchFamily="34" charset="0"/>
              <a:buChar char="•"/>
            </a:pPr>
            <a:r>
              <a:rPr lang="en-US" dirty="0" smtClean="0"/>
              <a:t>Hard to determine the right label and ribbon combination to use:</a:t>
            </a:r>
          </a:p>
          <a:p>
            <a:pPr marL="742950" lvl="1" indent="-285750">
              <a:buFont typeface="Arial" panose="020B0604020202020204" pitchFamily="34" charset="0"/>
              <a:buChar char="•"/>
            </a:pPr>
            <a:r>
              <a:rPr lang="en-US" dirty="0" smtClean="0"/>
              <a:t>Sterilization</a:t>
            </a:r>
          </a:p>
          <a:p>
            <a:pPr marL="742950" lvl="1" indent="-285750">
              <a:buFont typeface="Arial" panose="020B0604020202020204" pitchFamily="34" charset="0"/>
              <a:buChar char="•"/>
            </a:pPr>
            <a:r>
              <a:rPr lang="en-US" dirty="0" smtClean="0"/>
              <a:t>Chemicals</a:t>
            </a:r>
          </a:p>
          <a:p>
            <a:pPr marL="742950" lvl="1" indent="-285750">
              <a:buFont typeface="Arial" panose="020B0604020202020204" pitchFamily="34" charset="0"/>
              <a:buChar char="•"/>
            </a:pPr>
            <a:r>
              <a:rPr lang="en-US" dirty="0" smtClean="0"/>
              <a:t>Abrasion</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251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Top Manufacturing Segments</a:t>
            </a:r>
          </a:p>
          <a:p>
            <a:r>
              <a:rPr lang="en-US" dirty="0" smtClean="0"/>
              <a:t>Top Manufacturing Challenges</a:t>
            </a:r>
          </a:p>
          <a:p>
            <a:r>
              <a:rPr lang="en-US" dirty="0" smtClean="0"/>
              <a:t>Continuous Improvement Initiatives</a:t>
            </a:r>
          </a:p>
          <a:p>
            <a:r>
              <a:rPr lang="en-US" dirty="0" smtClean="0"/>
              <a:t>The Need for Printing</a:t>
            </a:r>
          </a:p>
          <a:p>
            <a:r>
              <a:rPr lang="en-US" dirty="0" smtClean="0"/>
              <a:t>Leading Software Vendors</a:t>
            </a:r>
          </a:p>
          <a:p>
            <a:r>
              <a:rPr lang="en-US" dirty="0" smtClean="0"/>
              <a:t>Zebra Printing Solutions</a:t>
            </a:r>
          </a:p>
          <a:p>
            <a:r>
              <a:rPr lang="en-US" dirty="0" smtClean="0"/>
              <a:t>The Opportunity</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441444AB-3A3F-5B4C-B2B5-4457B0EECEC9}" type="slidenum">
              <a:rPr lang="en-US" smtClean="0"/>
              <a:pPr/>
              <a:t>2</a:t>
            </a:fld>
            <a:endParaRPr lang="en-US" dirty="0"/>
          </a:p>
        </p:txBody>
      </p:sp>
    </p:spTree>
    <p:extLst>
      <p:ext uri="{BB962C8B-B14F-4D97-AF65-F5344CB8AC3E}">
        <p14:creationId xmlns:p14="http://schemas.microsoft.com/office/powerpoint/2010/main" val="379874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551" y="2555364"/>
            <a:ext cx="2101850" cy="11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0731" y="4667250"/>
            <a:ext cx="140375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8617" y="265931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9" name="Freeform 2"/>
          <p:cNvSpPr>
            <a:spLocks/>
          </p:cNvSpPr>
          <p:nvPr/>
        </p:nvSpPr>
        <p:spPr bwMode="auto">
          <a:xfrm>
            <a:off x="4876800" y="1646238"/>
            <a:ext cx="2849563" cy="1325562"/>
          </a:xfrm>
          <a:custGeom>
            <a:avLst/>
            <a:gdLst>
              <a:gd name="T0" fmla="*/ 0 w 1878"/>
              <a:gd name="T1" fmla="*/ 2147483647 h 852"/>
              <a:gd name="T2" fmla="*/ 2147483647 w 1878"/>
              <a:gd name="T3" fmla="*/ 2147483647 h 852"/>
              <a:gd name="T4" fmla="*/ 2147483647 w 1878"/>
              <a:gd name="T5" fmla="*/ 0 h 852"/>
              <a:gd name="T6" fmla="*/ 0 60000 65536"/>
              <a:gd name="T7" fmla="*/ 0 60000 65536"/>
              <a:gd name="T8" fmla="*/ 0 60000 65536"/>
              <a:gd name="T9" fmla="*/ 0 w 1878"/>
              <a:gd name="T10" fmla="*/ 0 h 852"/>
              <a:gd name="T11" fmla="*/ 1878 w 1878"/>
              <a:gd name="T12" fmla="*/ 852 h 852"/>
            </a:gdLst>
            <a:ahLst/>
            <a:cxnLst>
              <a:cxn ang="T6">
                <a:pos x="T0" y="T1"/>
              </a:cxn>
              <a:cxn ang="T7">
                <a:pos x="T2" y="T3"/>
              </a:cxn>
              <a:cxn ang="T8">
                <a:pos x="T4" y="T5"/>
              </a:cxn>
            </a:cxnLst>
            <a:rect l="T9" t="T10" r="T11" b="T12"/>
            <a:pathLst>
              <a:path w="1878" h="852">
                <a:moveTo>
                  <a:pt x="0" y="852"/>
                </a:moveTo>
                <a:cubicBezTo>
                  <a:pt x="502" y="733"/>
                  <a:pt x="1005" y="615"/>
                  <a:pt x="1318" y="473"/>
                </a:cubicBezTo>
                <a:cubicBezTo>
                  <a:pt x="1631" y="331"/>
                  <a:pt x="1754" y="165"/>
                  <a:pt x="1878" y="0"/>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50" name="Freeform 3"/>
          <p:cNvSpPr>
            <a:spLocks/>
          </p:cNvSpPr>
          <p:nvPr/>
        </p:nvSpPr>
        <p:spPr bwMode="auto">
          <a:xfrm>
            <a:off x="4876800" y="2574925"/>
            <a:ext cx="2719388" cy="549275"/>
          </a:xfrm>
          <a:custGeom>
            <a:avLst/>
            <a:gdLst>
              <a:gd name="T0" fmla="*/ 0 w 1758"/>
              <a:gd name="T1" fmla="*/ 2147483647 h 368"/>
              <a:gd name="T2" fmla="*/ 2147483647 w 1758"/>
              <a:gd name="T3" fmla="*/ 2147483647 h 368"/>
              <a:gd name="T4" fmla="*/ 2147483647 w 1758"/>
              <a:gd name="T5" fmla="*/ 0 h 368"/>
              <a:gd name="T6" fmla="*/ 0 60000 65536"/>
              <a:gd name="T7" fmla="*/ 0 60000 65536"/>
              <a:gd name="T8" fmla="*/ 0 60000 65536"/>
              <a:gd name="T9" fmla="*/ 0 w 1758"/>
              <a:gd name="T10" fmla="*/ 0 h 368"/>
              <a:gd name="T11" fmla="*/ 1758 w 1758"/>
              <a:gd name="T12" fmla="*/ 368 h 368"/>
            </a:gdLst>
            <a:ahLst/>
            <a:cxnLst>
              <a:cxn ang="T6">
                <a:pos x="T0" y="T1"/>
              </a:cxn>
              <a:cxn ang="T7">
                <a:pos x="T2" y="T3"/>
              </a:cxn>
              <a:cxn ang="T8">
                <a:pos x="T4" y="T5"/>
              </a:cxn>
            </a:cxnLst>
            <a:rect l="T9" t="T10" r="T11" b="T12"/>
            <a:pathLst>
              <a:path w="1758" h="368">
                <a:moveTo>
                  <a:pt x="0" y="368"/>
                </a:moveTo>
                <a:cubicBezTo>
                  <a:pt x="441" y="334"/>
                  <a:pt x="883" y="300"/>
                  <a:pt x="1176" y="239"/>
                </a:cubicBezTo>
                <a:cubicBezTo>
                  <a:pt x="1469" y="178"/>
                  <a:pt x="1613" y="89"/>
                  <a:pt x="1758" y="0"/>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51" name="Freeform 4"/>
          <p:cNvSpPr>
            <a:spLocks/>
          </p:cNvSpPr>
          <p:nvPr/>
        </p:nvSpPr>
        <p:spPr bwMode="auto">
          <a:xfrm>
            <a:off x="4876800" y="3236913"/>
            <a:ext cx="2747963" cy="46037"/>
          </a:xfrm>
          <a:custGeom>
            <a:avLst/>
            <a:gdLst>
              <a:gd name="T0" fmla="*/ 0 w 1789"/>
              <a:gd name="T1" fmla="*/ 2147483647 h 37"/>
              <a:gd name="T2" fmla="*/ 2147483647 w 1789"/>
              <a:gd name="T3" fmla="*/ 0 h 37"/>
              <a:gd name="T4" fmla="*/ 0 60000 65536"/>
              <a:gd name="T5" fmla="*/ 0 60000 65536"/>
              <a:gd name="T6" fmla="*/ 0 w 1789"/>
              <a:gd name="T7" fmla="*/ 0 h 37"/>
              <a:gd name="T8" fmla="*/ 1789 w 1789"/>
              <a:gd name="T9" fmla="*/ 37 h 37"/>
            </a:gdLst>
            <a:ahLst/>
            <a:cxnLst>
              <a:cxn ang="T4">
                <a:pos x="T0" y="T1"/>
              </a:cxn>
              <a:cxn ang="T5">
                <a:pos x="T2" y="T3"/>
              </a:cxn>
            </a:cxnLst>
            <a:rect l="T6" t="T7" r="T8" b="T9"/>
            <a:pathLst>
              <a:path w="1789" h="37">
                <a:moveTo>
                  <a:pt x="0" y="37"/>
                </a:moveTo>
                <a:cubicBezTo>
                  <a:pt x="0" y="37"/>
                  <a:pt x="894" y="18"/>
                  <a:pt x="1789" y="0"/>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52" name="Freeform 5"/>
          <p:cNvSpPr>
            <a:spLocks/>
          </p:cNvSpPr>
          <p:nvPr/>
        </p:nvSpPr>
        <p:spPr bwMode="auto">
          <a:xfrm>
            <a:off x="4876800" y="3429000"/>
            <a:ext cx="2806700" cy="369888"/>
          </a:xfrm>
          <a:custGeom>
            <a:avLst/>
            <a:gdLst>
              <a:gd name="T0" fmla="*/ 0 w 1820"/>
              <a:gd name="T1" fmla="*/ 0 h 233"/>
              <a:gd name="T2" fmla="*/ 2147483647 w 1820"/>
              <a:gd name="T3" fmla="*/ 2147483647 h 233"/>
              <a:gd name="T4" fmla="*/ 2147483647 w 1820"/>
              <a:gd name="T5" fmla="*/ 2147483647 h 233"/>
              <a:gd name="T6" fmla="*/ 0 60000 65536"/>
              <a:gd name="T7" fmla="*/ 0 60000 65536"/>
              <a:gd name="T8" fmla="*/ 0 60000 65536"/>
              <a:gd name="T9" fmla="*/ 0 w 1820"/>
              <a:gd name="T10" fmla="*/ 0 h 233"/>
              <a:gd name="T11" fmla="*/ 1820 w 1820"/>
              <a:gd name="T12" fmla="*/ 233 h 233"/>
            </a:gdLst>
            <a:ahLst/>
            <a:cxnLst>
              <a:cxn ang="T6">
                <a:pos x="T0" y="T1"/>
              </a:cxn>
              <a:cxn ang="T7">
                <a:pos x="T2" y="T3"/>
              </a:cxn>
              <a:cxn ang="T8">
                <a:pos x="T4" y="T5"/>
              </a:cxn>
            </a:cxnLst>
            <a:rect l="T9" t="T10" r="T11" b="T12"/>
            <a:pathLst>
              <a:path w="1820" h="233">
                <a:moveTo>
                  <a:pt x="0" y="0"/>
                </a:moveTo>
                <a:cubicBezTo>
                  <a:pt x="446" y="20"/>
                  <a:pt x="892" y="41"/>
                  <a:pt x="1195" y="80"/>
                </a:cubicBezTo>
                <a:cubicBezTo>
                  <a:pt x="1498" y="119"/>
                  <a:pt x="1659" y="176"/>
                  <a:pt x="1820" y="233"/>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53" name="Freeform 32"/>
          <p:cNvSpPr>
            <a:spLocks/>
          </p:cNvSpPr>
          <p:nvPr/>
        </p:nvSpPr>
        <p:spPr bwMode="auto">
          <a:xfrm>
            <a:off x="1371600" y="2819400"/>
            <a:ext cx="1395413" cy="311150"/>
          </a:xfrm>
          <a:custGeom>
            <a:avLst/>
            <a:gdLst>
              <a:gd name="T0" fmla="*/ 0 w 797"/>
              <a:gd name="T1" fmla="*/ 0 h 227"/>
              <a:gd name="T2" fmla="*/ 2147483647 w 797"/>
              <a:gd name="T3" fmla="*/ 2147483647 h 227"/>
              <a:gd name="T4" fmla="*/ 2147483647 w 797"/>
              <a:gd name="T5" fmla="*/ 2147483647 h 227"/>
              <a:gd name="T6" fmla="*/ 0 60000 65536"/>
              <a:gd name="T7" fmla="*/ 0 60000 65536"/>
              <a:gd name="T8" fmla="*/ 0 60000 65536"/>
              <a:gd name="T9" fmla="*/ 0 w 797"/>
              <a:gd name="T10" fmla="*/ 0 h 227"/>
              <a:gd name="T11" fmla="*/ 797 w 797"/>
              <a:gd name="T12" fmla="*/ 227 h 227"/>
            </a:gdLst>
            <a:ahLst/>
            <a:cxnLst>
              <a:cxn ang="T6">
                <a:pos x="T0" y="T1"/>
              </a:cxn>
              <a:cxn ang="T7">
                <a:pos x="T2" y="T3"/>
              </a:cxn>
              <a:cxn ang="T8">
                <a:pos x="T4" y="T5"/>
              </a:cxn>
            </a:cxnLst>
            <a:rect l="T9" t="T10" r="T11" b="T12"/>
            <a:pathLst>
              <a:path w="797" h="227">
                <a:moveTo>
                  <a:pt x="0" y="0"/>
                </a:moveTo>
                <a:cubicBezTo>
                  <a:pt x="91" y="76"/>
                  <a:pt x="183" y="153"/>
                  <a:pt x="316" y="190"/>
                </a:cubicBezTo>
                <a:cubicBezTo>
                  <a:pt x="449" y="227"/>
                  <a:pt x="623" y="224"/>
                  <a:pt x="797" y="221"/>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54" name="Freeform 33"/>
          <p:cNvSpPr>
            <a:spLocks/>
          </p:cNvSpPr>
          <p:nvPr/>
        </p:nvSpPr>
        <p:spPr bwMode="auto">
          <a:xfrm>
            <a:off x="1371600" y="2057400"/>
            <a:ext cx="1371600" cy="914400"/>
          </a:xfrm>
          <a:custGeom>
            <a:avLst/>
            <a:gdLst>
              <a:gd name="T0" fmla="*/ 0 w 844"/>
              <a:gd name="T1" fmla="*/ 0 h 828"/>
              <a:gd name="T2" fmla="*/ 2147483647 w 844"/>
              <a:gd name="T3" fmla="*/ 2147483647 h 828"/>
              <a:gd name="T4" fmla="*/ 2147483647 w 844"/>
              <a:gd name="T5" fmla="*/ 2147483647 h 828"/>
              <a:gd name="T6" fmla="*/ 0 60000 65536"/>
              <a:gd name="T7" fmla="*/ 0 60000 65536"/>
              <a:gd name="T8" fmla="*/ 0 60000 65536"/>
              <a:gd name="T9" fmla="*/ 0 w 844"/>
              <a:gd name="T10" fmla="*/ 0 h 828"/>
              <a:gd name="T11" fmla="*/ 844 w 844"/>
              <a:gd name="T12" fmla="*/ 828 h 828"/>
            </a:gdLst>
            <a:ahLst/>
            <a:cxnLst>
              <a:cxn ang="T6">
                <a:pos x="T0" y="T1"/>
              </a:cxn>
              <a:cxn ang="T7">
                <a:pos x="T2" y="T3"/>
              </a:cxn>
              <a:cxn ang="T8">
                <a:pos x="T4" y="T5"/>
              </a:cxn>
            </a:cxnLst>
            <a:rect l="T9" t="T10" r="T11" b="T12"/>
            <a:pathLst>
              <a:path w="844" h="828">
                <a:moveTo>
                  <a:pt x="0" y="0"/>
                </a:moveTo>
                <a:cubicBezTo>
                  <a:pt x="87" y="187"/>
                  <a:pt x="174" y="375"/>
                  <a:pt x="315" y="513"/>
                </a:cubicBezTo>
                <a:cubicBezTo>
                  <a:pt x="456" y="651"/>
                  <a:pt x="650" y="739"/>
                  <a:pt x="844" y="828"/>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55" name="Freeform 34"/>
          <p:cNvSpPr>
            <a:spLocks/>
          </p:cNvSpPr>
          <p:nvPr/>
        </p:nvSpPr>
        <p:spPr bwMode="auto">
          <a:xfrm>
            <a:off x="1371600" y="3278188"/>
            <a:ext cx="1397000" cy="455612"/>
          </a:xfrm>
          <a:custGeom>
            <a:avLst/>
            <a:gdLst>
              <a:gd name="T0" fmla="*/ 0 w 723"/>
              <a:gd name="T1" fmla="*/ 2147483647 h 362"/>
              <a:gd name="T2" fmla="*/ 2147483647 w 723"/>
              <a:gd name="T3" fmla="*/ 2147483647 h 362"/>
              <a:gd name="T4" fmla="*/ 2147483647 w 723"/>
              <a:gd name="T5" fmla="*/ 0 h 362"/>
              <a:gd name="T6" fmla="*/ 0 60000 65536"/>
              <a:gd name="T7" fmla="*/ 0 60000 65536"/>
              <a:gd name="T8" fmla="*/ 0 60000 65536"/>
              <a:gd name="T9" fmla="*/ 0 w 723"/>
              <a:gd name="T10" fmla="*/ 0 h 362"/>
              <a:gd name="T11" fmla="*/ 723 w 723"/>
              <a:gd name="T12" fmla="*/ 362 h 362"/>
            </a:gdLst>
            <a:ahLst/>
            <a:cxnLst>
              <a:cxn ang="T6">
                <a:pos x="T0" y="T1"/>
              </a:cxn>
              <a:cxn ang="T7">
                <a:pos x="T2" y="T3"/>
              </a:cxn>
              <a:cxn ang="T8">
                <a:pos x="T4" y="T5"/>
              </a:cxn>
            </a:cxnLst>
            <a:rect l="T9" t="T10" r="T11" b="T12"/>
            <a:pathLst>
              <a:path w="723" h="362">
                <a:moveTo>
                  <a:pt x="0" y="362"/>
                </a:moveTo>
                <a:cubicBezTo>
                  <a:pt x="102" y="251"/>
                  <a:pt x="204" y="140"/>
                  <a:pt x="325" y="80"/>
                </a:cubicBezTo>
                <a:cubicBezTo>
                  <a:pt x="446" y="20"/>
                  <a:pt x="584" y="10"/>
                  <a:pt x="723" y="0"/>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56" name="Text Box 49"/>
          <p:cNvSpPr txBox="1">
            <a:spLocks noChangeArrowheads="1"/>
          </p:cNvSpPr>
          <p:nvPr/>
        </p:nvSpPr>
        <p:spPr bwMode="auto">
          <a:xfrm>
            <a:off x="3581400" y="5811838"/>
            <a:ext cx="1746376" cy="350610"/>
          </a:xfrm>
          <a:prstGeom prst="rect">
            <a:avLst/>
          </a:prstGeom>
          <a:noFill/>
          <a:ln w="76200">
            <a:noFill/>
            <a:miter lim="800000"/>
            <a:headEnd/>
            <a:tailEnd/>
          </a:ln>
        </p:spPr>
        <p:txBody>
          <a:bodyPr wrap="none" lIns="92075" tIns="46038" rIns="92075" bIns="46038">
            <a:spAutoFit/>
          </a:bodyPr>
          <a:lstStyle/>
          <a:p>
            <a:pPr>
              <a:lnSpc>
                <a:spcPct val="93000"/>
              </a:lnSpc>
            </a:pPr>
            <a:r>
              <a:rPr lang="en-US" b="1" dirty="0" smtClean="0">
                <a:solidFill>
                  <a:srgbClr val="000000"/>
                </a:solidFill>
                <a:cs typeface="Times New Roman" pitchFamily="18" charset="0"/>
              </a:rPr>
              <a:t>ZPL </a:t>
            </a:r>
            <a:r>
              <a:rPr lang="en-US" b="1" dirty="0">
                <a:solidFill>
                  <a:srgbClr val="000000"/>
                </a:solidFill>
                <a:cs typeface="Times New Roman" pitchFamily="18" charset="0"/>
              </a:rPr>
              <a:t>Transport</a:t>
            </a:r>
          </a:p>
        </p:txBody>
      </p:sp>
      <p:sp>
        <p:nvSpPr>
          <p:cNvPr id="10257" name="Text Box 50"/>
          <p:cNvSpPr txBox="1">
            <a:spLocks noChangeArrowheads="1"/>
          </p:cNvSpPr>
          <p:nvPr/>
        </p:nvSpPr>
        <p:spPr bwMode="auto">
          <a:xfrm>
            <a:off x="6486525" y="5749780"/>
            <a:ext cx="2393950" cy="608244"/>
          </a:xfrm>
          <a:prstGeom prst="rect">
            <a:avLst/>
          </a:prstGeom>
          <a:noFill/>
          <a:ln w="76200">
            <a:noFill/>
            <a:miter lim="800000"/>
            <a:headEnd/>
            <a:tailEnd/>
          </a:ln>
        </p:spPr>
        <p:txBody>
          <a:bodyPr wrap="square" lIns="92075" tIns="46038" rIns="92075" bIns="46038">
            <a:spAutoFit/>
          </a:bodyPr>
          <a:lstStyle/>
          <a:p>
            <a:pPr>
              <a:lnSpc>
                <a:spcPct val="93000"/>
              </a:lnSpc>
            </a:pPr>
            <a:r>
              <a:rPr lang="en-US" b="1" dirty="0" smtClean="0">
                <a:solidFill>
                  <a:srgbClr val="000000"/>
                </a:solidFill>
                <a:cs typeface="Times New Roman" pitchFamily="18" charset="0"/>
              </a:rPr>
              <a:t>Printer Hardware / Supplies</a:t>
            </a:r>
            <a:endParaRPr lang="en-US" b="1" dirty="0">
              <a:solidFill>
                <a:srgbClr val="000000"/>
              </a:solidFill>
              <a:cs typeface="Times New Roman" pitchFamily="18" charset="0"/>
            </a:endParaRPr>
          </a:p>
        </p:txBody>
      </p:sp>
      <p:sp>
        <p:nvSpPr>
          <p:cNvPr id="10258" name="Text Box 52"/>
          <p:cNvSpPr txBox="1">
            <a:spLocks noChangeArrowheads="1"/>
          </p:cNvSpPr>
          <p:nvPr/>
        </p:nvSpPr>
        <p:spPr bwMode="auto">
          <a:xfrm>
            <a:off x="962208" y="5811838"/>
            <a:ext cx="2177904" cy="350610"/>
          </a:xfrm>
          <a:prstGeom prst="rect">
            <a:avLst/>
          </a:prstGeom>
          <a:noFill/>
          <a:ln w="76200">
            <a:noFill/>
            <a:miter lim="800000"/>
            <a:headEnd/>
            <a:tailEnd/>
          </a:ln>
        </p:spPr>
        <p:txBody>
          <a:bodyPr wrap="none" lIns="92075" tIns="46038" rIns="92075" bIns="46038">
            <a:spAutoFit/>
          </a:bodyPr>
          <a:lstStyle/>
          <a:p>
            <a:pPr algn="r">
              <a:lnSpc>
                <a:spcPct val="93000"/>
              </a:lnSpc>
            </a:pPr>
            <a:r>
              <a:rPr lang="en-US" altLang="ja-JP" b="1" dirty="0" smtClean="0">
                <a:solidFill>
                  <a:srgbClr val="000000"/>
                </a:solidFill>
                <a:ea typeface="ＭＳ Ｐゴシック" pitchFamily="1" charset="-128"/>
                <a:cs typeface="Times New Roman" pitchFamily="18" charset="0"/>
              </a:rPr>
              <a:t>FDA HL7 Interface</a:t>
            </a:r>
            <a:endParaRPr lang="en-US" b="1" dirty="0">
              <a:solidFill>
                <a:srgbClr val="000000"/>
              </a:solidFill>
              <a:ea typeface="ＭＳ Ｐゴシック" pitchFamily="1" charset="-128"/>
              <a:cs typeface="Times New Roman" pitchFamily="18" charset="0"/>
            </a:endParaRPr>
          </a:p>
        </p:txBody>
      </p:sp>
      <p:sp>
        <p:nvSpPr>
          <p:cNvPr id="10262" name="Rectangle 61"/>
          <p:cNvSpPr>
            <a:spLocks noChangeArrowheads="1"/>
          </p:cNvSpPr>
          <p:nvPr/>
        </p:nvSpPr>
        <p:spPr bwMode="auto">
          <a:xfrm>
            <a:off x="2705100" y="5384800"/>
            <a:ext cx="295275" cy="366713"/>
          </a:xfrm>
          <a:prstGeom prst="rect">
            <a:avLst/>
          </a:prstGeom>
          <a:noFill/>
          <a:ln w="9525" algn="ctr">
            <a:noFill/>
            <a:miter lim="800000"/>
            <a:headEnd/>
            <a:tailEnd/>
          </a:ln>
        </p:spPr>
        <p:txBody>
          <a:bodyPr wrap="none">
            <a:spAutoFit/>
          </a:bodyPr>
          <a:lstStyle/>
          <a:p>
            <a:pPr marL="111125" indent="-111125"/>
            <a:endParaRPr lang="en-US" b="1" dirty="0">
              <a:solidFill>
                <a:srgbClr val="000000"/>
              </a:solidFill>
              <a:cs typeface="Times New Roman" pitchFamily="18" charset="0"/>
            </a:endParaRPr>
          </a:p>
        </p:txBody>
      </p:sp>
      <p:sp>
        <p:nvSpPr>
          <p:cNvPr id="10265" name="Oval 66"/>
          <p:cNvSpPr>
            <a:spLocks noChangeArrowheads="1"/>
          </p:cNvSpPr>
          <p:nvPr/>
        </p:nvSpPr>
        <p:spPr bwMode="auto">
          <a:xfrm>
            <a:off x="3337877" y="2346303"/>
            <a:ext cx="381000" cy="381000"/>
          </a:xfrm>
          <a:prstGeom prst="ellipse">
            <a:avLst/>
          </a:prstGeom>
          <a:solidFill>
            <a:srgbClr val="FFCC00"/>
          </a:solidFill>
          <a:ln w="28575">
            <a:solidFill>
              <a:schemeClr val="tx1"/>
            </a:solidFill>
            <a:round/>
            <a:headEnd/>
            <a:tailEnd/>
          </a:ln>
        </p:spPr>
        <p:txBody>
          <a:bodyPr wrap="none" anchor="ctr"/>
          <a:lstStyle/>
          <a:p>
            <a:endParaRPr lang="en-US" dirty="0">
              <a:solidFill>
                <a:srgbClr val="000000"/>
              </a:solidFill>
            </a:endParaRPr>
          </a:p>
        </p:txBody>
      </p:sp>
      <p:sp>
        <p:nvSpPr>
          <p:cNvPr id="10266" name="Text Box 67"/>
          <p:cNvSpPr txBox="1">
            <a:spLocks noChangeArrowheads="1"/>
          </p:cNvSpPr>
          <p:nvPr/>
        </p:nvSpPr>
        <p:spPr bwMode="auto">
          <a:xfrm>
            <a:off x="3375977" y="2320903"/>
            <a:ext cx="381000" cy="396875"/>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rPr>
              <a:t>B</a:t>
            </a:r>
          </a:p>
        </p:txBody>
      </p:sp>
      <p:sp>
        <p:nvSpPr>
          <p:cNvPr id="10267" name="Oval 68"/>
          <p:cNvSpPr>
            <a:spLocks noChangeArrowheads="1"/>
          </p:cNvSpPr>
          <p:nvPr/>
        </p:nvSpPr>
        <p:spPr bwMode="auto">
          <a:xfrm>
            <a:off x="6096000" y="1866900"/>
            <a:ext cx="381000" cy="381000"/>
          </a:xfrm>
          <a:prstGeom prst="ellipse">
            <a:avLst/>
          </a:prstGeom>
          <a:solidFill>
            <a:srgbClr val="FFCC00"/>
          </a:solidFill>
          <a:ln w="28575">
            <a:solidFill>
              <a:schemeClr val="tx1"/>
            </a:solidFill>
            <a:round/>
            <a:headEnd/>
            <a:tailEnd/>
          </a:ln>
        </p:spPr>
        <p:txBody>
          <a:bodyPr wrap="none" anchor="ctr"/>
          <a:lstStyle/>
          <a:p>
            <a:endParaRPr lang="en-US" dirty="0">
              <a:solidFill>
                <a:srgbClr val="000000"/>
              </a:solidFill>
            </a:endParaRPr>
          </a:p>
        </p:txBody>
      </p:sp>
      <p:sp>
        <p:nvSpPr>
          <p:cNvPr id="10268" name="Text Box 69"/>
          <p:cNvSpPr txBox="1">
            <a:spLocks noChangeArrowheads="1"/>
          </p:cNvSpPr>
          <p:nvPr/>
        </p:nvSpPr>
        <p:spPr bwMode="auto">
          <a:xfrm>
            <a:off x="6121400" y="1854200"/>
            <a:ext cx="381000" cy="396875"/>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rPr>
              <a:t>C</a:t>
            </a:r>
          </a:p>
        </p:txBody>
      </p:sp>
      <p:sp>
        <p:nvSpPr>
          <p:cNvPr id="10269" name="Freeform 31"/>
          <p:cNvSpPr>
            <a:spLocks/>
          </p:cNvSpPr>
          <p:nvPr/>
        </p:nvSpPr>
        <p:spPr bwMode="auto">
          <a:xfrm>
            <a:off x="1371600" y="3419475"/>
            <a:ext cx="1377950" cy="1076325"/>
          </a:xfrm>
          <a:custGeom>
            <a:avLst/>
            <a:gdLst>
              <a:gd name="T0" fmla="*/ 0 w 852"/>
              <a:gd name="T1" fmla="*/ 2147483647 h 947"/>
              <a:gd name="T2" fmla="*/ 2147483647 w 852"/>
              <a:gd name="T3" fmla="*/ 2147483647 h 947"/>
              <a:gd name="T4" fmla="*/ 2147483647 w 852"/>
              <a:gd name="T5" fmla="*/ 0 h 947"/>
              <a:gd name="T6" fmla="*/ 0 60000 65536"/>
              <a:gd name="T7" fmla="*/ 0 60000 65536"/>
              <a:gd name="T8" fmla="*/ 0 60000 65536"/>
              <a:gd name="T9" fmla="*/ 0 w 852"/>
              <a:gd name="T10" fmla="*/ 0 h 947"/>
              <a:gd name="T11" fmla="*/ 852 w 852"/>
              <a:gd name="T12" fmla="*/ 947 h 947"/>
            </a:gdLst>
            <a:ahLst/>
            <a:cxnLst>
              <a:cxn ang="T6">
                <a:pos x="T0" y="T1"/>
              </a:cxn>
              <a:cxn ang="T7">
                <a:pos x="T2" y="T3"/>
              </a:cxn>
              <a:cxn ang="T8">
                <a:pos x="T4" y="T5"/>
              </a:cxn>
            </a:cxnLst>
            <a:rect l="T9" t="T10" r="T11" b="T12"/>
            <a:pathLst>
              <a:path w="852" h="947">
                <a:moveTo>
                  <a:pt x="0" y="947"/>
                </a:moveTo>
                <a:cubicBezTo>
                  <a:pt x="75" y="722"/>
                  <a:pt x="150" y="497"/>
                  <a:pt x="292" y="339"/>
                </a:cubicBezTo>
                <a:cubicBezTo>
                  <a:pt x="434" y="181"/>
                  <a:pt x="757" y="61"/>
                  <a:pt x="852" y="0"/>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71" name="Oval 64"/>
          <p:cNvSpPr>
            <a:spLocks noChangeArrowheads="1"/>
          </p:cNvSpPr>
          <p:nvPr/>
        </p:nvSpPr>
        <p:spPr bwMode="auto">
          <a:xfrm>
            <a:off x="546100" y="5788025"/>
            <a:ext cx="381000" cy="381000"/>
          </a:xfrm>
          <a:prstGeom prst="ellipse">
            <a:avLst/>
          </a:prstGeom>
          <a:solidFill>
            <a:srgbClr val="FFCC00"/>
          </a:solidFill>
          <a:ln w="28575">
            <a:solidFill>
              <a:schemeClr val="tx1"/>
            </a:solidFill>
            <a:round/>
            <a:headEnd/>
            <a:tailEnd/>
          </a:ln>
        </p:spPr>
        <p:txBody>
          <a:bodyPr wrap="none" anchor="ctr"/>
          <a:lstStyle/>
          <a:p>
            <a:endParaRPr lang="en-US" dirty="0">
              <a:solidFill>
                <a:srgbClr val="000000"/>
              </a:solidFill>
            </a:endParaRPr>
          </a:p>
        </p:txBody>
      </p:sp>
      <p:sp>
        <p:nvSpPr>
          <p:cNvPr id="10272" name="Text Box 65"/>
          <p:cNvSpPr txBox="1">
            <a:spLocks noChangeArrowheads="1"/>
          </p:cNvSpPr>
          <p:nvPr/>
        </p:nvSpPr>
        <p:spPr bwMode="auto">
          <a:xfrm>
            <a:off x="533400" y="5775325"/>
            <a:ext cx="381000" cy="396875"/>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rPr>
              <a:t>A</a:t>
            </a:r>
          </a:p>
        </p:txBody>
      </p:sp>
      <p:pic>
        <p:nvPicPr>
          <p:cNvPr id="10273" name="Picture 12"/>
          <p:cNvPicPr>
            <a:picLocks noChangeAspect="1" noChangeArrowheads="1"/>
          </p:cNvPicPr>
          <p:nvPr/>
        </p:nvPicPr>
        <p:blipFill>
          <a:blip r:embed="rId6" cstate="print"/>
          <a:srcRect/>
          <a:stretch>
            <a:fillRect/>
          </a:stretch>
        </p:blipFill>
        <p:spPr bwMode="auto">
          <a:xfrm>
            <a:off x="1600200" y="4343400"/>
            <a:ext cx="1492250" cy="393700"/>
          </a:xfrm>
          <a:prstGeom prst="rect">
            <a:avLst/>
          </a:prstGeom>
          <a:noFill/>
          <a:ln w="9525">
            <a:noFill/>
            <a:miter lim="800000"/>
            <a:headEnd/>
            <a:tailEnd/>
          </a:ln>
        </p:spPr>
      </p:pic>
      <p:pic>
        <p:nvPicPr>
          <p:cNvPr id="10274" name="Picture 3"/>
          <p:cNvPicPr>
            <a:picLocks noChangeAspect="1" noChangeArrowheads="1"/>
          </p:cNvPicPr>
          <p:nvPr/>
        </p:nvPicPr>
        <p:blipFill>
          <a:blip r:embed="rId7" cstate="print"/>
          <a:srcRect/>
          <a:stretch>
            <a:fillRect/>
          </a:stretch>
        </p:blipFill>
        <p:spPr bwMode="auto">
          <a:xfrm>
            <a:off x="3038475" y="4419600"/>
            <a:ext cx="542925" cy="504825"/>
          </a:xfrm>
          <a:prstGeom prst="rect">
            <a:avLst/>
          </a:prstGeom>
          <a:noFill/>
          <a:ln w="9525">
            <a:noFill/>
            <a:miter lim="800000"/>
            <a:headEnd/>
            <a:tailEnd/>
          </a:ln>
        </p:spPr>
      </p:pic>
      <p:sp>
        <p:nvSpPr>
          <p:cNvPr id="10275" name="Freeform 33"/>
          <p:cNvSpPr>
            <a:spLocks/>
          </p:cNvSpPr>
          <p:nvPr/>
        </p:nvSpPr>
        <p:spPr bwMode="auto">
          <a:xfrm rot="-6505004">
            <a:off x="3066659" y="3855832"/>
            <a:ext cx="747324" cy="434462"/>
          </a:xfrm>
          <a:custGeom>
            <a:avLst/>
            <a:gdLst>
              <a:gd name="T0" fmla="*/ 0 w 844"/>
              <a:gd name="T1" fmla="*/ 0 h 828"/>
              <a:gd name="T2" fmla="*/ 2147483647 w 844"/>
              <a:gd name="T3" fmla="*/ 2147483647 h 828"/>
              <a:gd name="T4" fmla="*/ 2147483647 w 844"/>
              <a:gd name="T5" fmla="*/ 2147483647 h 828"/>
              <a:gd name="T6" fmla="*/ 0 60000 65536"/>
              <a:gd name="T7" fmla="*/ 0 60000 65536"/>
              <a:gd name="T8" fmla="*/ 0 60000 65536"/>
              <a:gd name="T9" fmla="*/ 0 w 844"/>
              <a:gd name="T10" fmla="*/ 0 h 828"/>
              <a:gd name="T11" fmla="*/ 844 w 844"/>
              <a:gd name="T12" fmla="*/ 828 h 828"/>
            </a:gdLst>
            <a:ahLst/>
            <a:cxnLst>
              <a:cxn ang="T6">
                <a:pos x="T0" y="T1"/>
              </a:cxn>
              <a:cxn ang="T7">
                <a:pos x="T2" y="T3"/>
              </a:cxn>
              <a:cxn ang="T8">
                <a:pos x="T4" y="T5"/>
              </a:cxn>
            </a:cxnLst>
            <a:rect l="T9" t="T10" r="T11" b="T12"/>
            <a:pathLst>
              <a:path w="844" h="828">
                <a:moveTo>
                  <a:pt x="0" y="0"/>
                </a:moveTo>
                <a:cubicBezTo>
                  <a:pt x="87" y="187"/>
                  <a:pt x="174" y="375"/>
                  <a:pt x="315" y="513"/>
                </a:cubicBezTo>
                <a:cubicBezTo>
                  <a:pt x="456" y="651"/>
                  <a:pt x="650" y="739"/>
                  <a:pt x="844" y="828"/>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sp>
        <p:nvSpPr>
          <p:cNvPr id="10276" name="Oval 64"/>
          <p:cNvSpPr>
            <a:spLocks noChangeArrowheads="1"/>
          </p:cNvSpPr>
          <p:nvPr/>
        </p:nvSpPr>
        <p:spPr bwMode="auto">
          <a:xfrm>
            <a:off x="1422400" y="3052762"/>
            <a:ext cx="381000" cy="381000"/>
          </a:xfrm>
          <a:prstGeom prst="ellipse">
            <a:avLst/>
          </a:prstGeom>
          <a:solidFill>
            <a:srgbClr val="FFCC00"/>
          </a:solidFill>
          <a:ln w="28575">
            <a:solidFill>
              <a:schemeClr val="tx1"/>
            </a:solidFill>
            <a:round/>
            <a:headEnd/>
            <a:tailEnd/>
          </a:ln>
        </p:spPr>
        <p:txBody>
          <a:bodyPr wrap="none" anchor="ctr"/>
          <a:lstStyle/>
          <a:p>
            <a:endParaRPr lang="en-US" dirty="0">
              <a:solidFill>
                <a:srgbClr val="000000"/>
              </a:solidFill>
            </a:endParaRPr>
          </a:p>
        </p:txBody>
      </p:sp>
      <p:sp>
        <p:nvSpPr>
          <p:cNvPr id="10277" name="Text Box 65"/>
          <p:cNvSpPr txBox="1">
            <a:spLocks noChangeArrowheads="1"/>
          </p:cNvSpPr>
          <p:nvPr/>
        </p:nvSpPr>
        <p:spPr bwMode="auto">
          <a:xfrm>
            <a:off x="1409700" y="3040062"/>
            <a:ext cx="381000" cy="396875"/>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rPr>
              <a:t>A</a:t>
            </a:r>
          </a:p>
        </p:txBody>
      </p:sp>
      <p:sp>
        <p:nvSpPr>
          <p:cNvPr id="10278" name="Oval 64"/>
          <p:cNvSpPr>
            <a:spLocks noChangeArrowheads="1"/>
          </p:cNvSpPr>
          <p:nvPr/>
        </p:nvSpPr>
        <p:spPr bwMode="auto">
          <a:xfrm>
            <a:off x="3276600" y="5791200"/>
            <a:ext cx="381000" cy="381000"/>
          </a:xfrm>
          <a:prstGeom prst="ellipse">
            <a:avLst/>
          </a:prstGeom>
          <a:solidFill>
            <a:srgbClr val="FFCC00"/>
          </a:solidFill>
          <a:ln w="28575">
            <a:solidFill>
              <a:schemeClr val="tx1"/>
            </a:solidFill>
            <a:round/>
            <a:headEnd/>
            <a:tailEnd/>
          </a:ln>
        </p:spPr>
        <p:txBody>
          <a:bodyPr wrap="none" anchor="ctr"/>
          <a:lstStyle/>
          <a:p>
            <a:endParaRPr lang="en-US" dirty="0">
              <a:solidFill>
                <a:srgbClr val="000000"/>
              </a:solidFill>
            </a:endParaRPr>
          </a:p>
        </p:txBody>
      </p:sp>
      <p:sp>
        <p:nvSpPr>
          <p:cNvPr id="10279" name="Text Box 65"/>
          <p:cNvSpPr txBox="1">
            <a:spLocks noChangeArrowheads="1"/>
          </p:cNvSpPr>
          <p:nvPr/>
        </p:nvSpPr>
        <p:spPr bwMode="auto">
          <a:xfrm>
            <a:off x="3300413" y="5791200"/>
            <a:ext cx="381000" cy="396875"/>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rPr>
              <a:t>B</a:t>
            </a:r>
          </a:p>
        </p:txBody>
      </p:sp>
      <p:sp>
        <p:nvSpPr>
          <p:cNvPr id="10280" name="Oval 64"/>
          <p:cNvSpPr>
            <a:spLocks noChangeArrowheads="1"/>
          </p:cNvSpPr>
          <p:nvPr/>
        </p:nvSpPr>
        <p:spPr bwMode="auto">
          <a:xfrm>
            <a:off x="6108700" y="5803900"/>
            <a:ext cx="381000" cy="381000"/>
          </a:xfrm>
          <a:prstGeom prst="ellipse">
            <a:avLst/>
          </a:prstGeom>
          <a:solidFill>
            <a:srgbClr val="FFCC00"/>
          </a:solidFill>
          <a:ln w="28575">
            <a:solidFill>
              <a:schemeClr val="tx1"/>
            </a:solidFill>
            <a:round/>
            <a:headEnd/>
            <a:tailEnd/>
          </a:ln>
        </p:spPr>
        <p:txBody>
          <a:bodyPr wrap="none" anchor="ctr"/>
          <a:lstStyle/>
          <a:p>
            <a:endParaRPr lang="en-US" dirty="0">
              <a:solidFill>
                <a:srgbClr val="000000"/>
              </a:solidFill>
            </a:endParaRPr>
          </a:p>
        </p:txBody>
      </p:sp>
      <p:sp>
        <p:nvSpPr>
          <p:cNvPr id="10281" name="Text Box 65"/>
          <p:cNvSpPr txBox="1">
            <a:spLocks noChangeArrowheads="1"/>
          </p:cNvSpPr>
          <p:nvPr/>
        </p:nvSpPr>
        <p:spPr bwMode="auto">
          <a:xfrm>
            <a:off x="6096000" y="5791200"/>
            <a:ext cx="381000" cy="396875"/>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rPr>
              <a:t>C</a:t>
            </a:r>
          </a:p>
        </p:txBody>
      </p:sp>
      <p:pic>
        <p:nvPicPr>
          <p:cNvPr id="10282" name="Picture 24" descr="dod"/>
          <p:cNvPicPr>
            <a:picLocks noChangeAspect="1" noChangeArrowheads="1"/>
          </p:cNvPicPr>
          <p:nvPr/>
        </p:nvPicPr>
        <p:blipFill>
          <a:blip r:embed="rId8" cstate="print"/>
          <a:srcRect/>
          <a:stretch>
            <a:fillRect/>
          </a:stretch>
        </p:blipFill>
        <p:spPr bwMode="auto">
          <a:xfrm>
            <a:off x="2057400" y="4648200"/>
            <a:ext cx="508000" cy="762000"/>
          </a:xfrm>
          <a:prstGeom prst="rect">
            <a:avLst/>
          </a:prstGeom>
          <a:noFill/>
          <a:ln w="9525">
            <a:noFill/>
            <a:miter lim="800000"/>
            <a:headEnd/>
            <a:tailEnd/>
          </a:ln>
        </p:spPr>
      </p:pic>
      <p:sp>
        <p:nvSpPr>
          <p:cNvPr id="80" name="Rectangle 42"/>
          <p:cNvSpPr>
            <a:spLocks noChangeArrowheads="1"/>
          </p:cNvSpPr>
          <p:nvPr/>
        </p:nvSpPr>
        <p:spPr bwMode="auto">
          <a:xfrm>
            <a:off x="5562600" y="2895600"/>
            <a:ext cx="533400" cy="685800"/>
          </a:xfrm>
          <a:prstGeom prst="rect">
            <a:avLst/>
          </a:prstGeom>
          <a:gradFill rotWithShape="1">
            <a:gsLst>
              <a:gs pos="77000">
                <a:schemeClr val="bg1"/>
              </a:gs>
              <a:gs pos="100000">
                <a:srgbClr val="E6DCAC"/>
              </a:gs>
            </a:gsLst>
            <a:lin ang="5400000" scaled="0"/>
          </a:gradFill>
          <a:ln w="6350">
            <a:solidFill>
              <a:srgbClr val="003366">
                <a:alpha val="38000"/>
              </a:srgbClr>
            </a:solidFill>
            <a:prstDash val="dashDot"/>
            <a:miter lim="800000"/>
            <a:headEnd type="none" w="sm" len="sm"/>
            <a:tailEnd type="none" w="lg" len="lg"/>
          </a:ln>
          <a:scene3d>
            <a:camera prst="isometricOffAxis1Right"/>
            <a:lightRig rig="threePt" dir="t"/>
          </a:scene3d>
          <a:sp3d>
            <a:bevelT w="50800"/>
          </a:sp3d>
        </p:spPr>
        <p:txBody>
          <a:bodyPr wrap="none" anchor="ctr"/>
          <a:lstStyle/>
          <a:p>
            <a:pPr algn="ctr">
              <a:defRPr/>
            </a:pPr>
            <a:r>
              <a:rPr lang="en-US" altLang="ja-JP" sz="1200" b="1" dirty="0">
                <a:solidFill>
                  <a:srgbClr val="000000"/>
                </a:solidFill>
                <a:latin typeface="Arial" pitchFamily="34" charset="0"/>
              </a:rPr>
              <a:t>Pure</a:t>
            </a:r>
          </a:p>
          <a:p>
            <a:pPr algn="ctr">
              <a:defRPr/>
            </a:pPr>
            <a:r>
              <a:rPr lang="en-US" altLang="ja-JP" sz="1600" b="1" dirty="0">
                <a:solidFill>
                  <a:srgbClr val="000000"/>
                </a:solidFill>
                <a:latin typeface="Arial" pitchFamily="34" charset="0"/>
              </a:rPr>
              <a:t>ZPL</a:t>
            </a:r>
          </a:p>
          <a:p>
            <a:pPr algn="ctr">
              <a:defRPr/>
            </a:pPr>
            <a:r>
              <a:rPr lang="en-US" sz="1200" b="1" dirty="0">
                <a:solidFill>
                  <a:srgbClr val="000000"/>
                </a:solidFill>
                <a:latin typeface="Arial" pitchFamily="34" charset="0"/>
              </a:rPr>
              <a:t>Output</a:t>
            </a:r>
            <a:endParaRPr lang="en-US" b="1" dirty="0">
              <a:solidFill>
                <a:srgbClr val="000000"/>
              </a:solidFill>
              <a:latin typeface="Arial" pitchFamily="34" charset="0"/>
            </a:endParaRPr>
          </a:p>
        </p:txBody>
      </p:sp>
      <p:sp>
        <p:nvSpPr>
          <p:cNvPr id="81" name="Rectangle 42"/>
          <p:cNvSpPr>
            <a:spLocks noChangeArrowheads="1"/>
          </p:cNvSpPr>
          <p:nvPr/>
        </p:nvSpPr>
        <p:spPr bwMode="auto">
          <a:xfrm>
            <a:off x="1905000" y="2971800"/>
            <a:ext cx="533400" cy="685800"/>
          </a:xfrm>
          <a:prstGeom prst="rect">
            <a:avLst/>
          </a:prstGeom>
          <a:gradFill rotWithShape="1">
            <a:gsLst>
              <a:gs pos="77000">
                <a:schemeClr val="bg1"/>
              </a:gs>
              <a:gs pos="100000">
                <a:srgbClr val="E6DCAC"/>
              </a:gs>
            </a:gsLst>
            <a:lin ang="5400000" scaled="0"/>
          </a:gradFill>
          <a:ln w="6350">
            <a:solidFill>
              <a:srgbClr val="003366">
                <a:alpha val="38000"/>
              </a:srgbClr>
            </a:solidFill>
            <a:prstDash val="dashDot"/>
            <a:miter lim="800000"/>
            <a:headEnd type="none" w="sm" len="sm"/>
            <a:tailEnd type="none" w="lg" len="lg"/>
          </a:ln>
          <a:scene3d>
            <a:camera prst="isometricOffAxis2Left"/>
            <a:lightRig rig="threePt" dir="t"/>
          </a:scene3d>
          <a:sp3d>
            <a:bevelT w="50800"/>
          </a:sp3d>
        </p:spPr>
        <p:txBody>
          <a:bodyPr wrap="none" anchor="ctr"/>
          <a:lstStyle/>
          <a:p>
            <a:pPr algn="ctr">
              <a:defRPr/>
            </a:pPr>
            <a:r>
              <a:rPr lang="en-US" altLang="ja-JP" sz="1200" b="1" dirty="0">
                <a:solidFill>
                  <a:srgbClr val="000000"/>
                </a:solidFill>
                <a:latin typeface="Arial" pitchFamily="34" charset="0"/>
              </a:rPr>
              <a:t>Pure</a:t>
            </a:r>
          </a:p>
          <a:p>
            <a:pPr algn="ctr">
              <a:defRPr/>
            </a:pPr>
            <a:r>
              <a:rPr lang="en-US" altLang="ja-JP" sz="1600" b="1" dirty="0">
                <a:solidFill>
                  <a:srgbClr val="000000"/>
                </a:solidFill>
                <a:latin typeface="Arial" pitchFamily="34" charset="0"/>
              </a:rPr>
              <a:t>XML</a:t>
            </a:r>
          </a:p>
          <a:p>
            <a:pPr algn="ctr">
              <a:defRPr/>
            </a:pPr>
            <a:r>
              <a:rPr lang="en-US" sz="1200" b="1" dirty="0">
                <a:solidFill>
                  <a:srgbClr val="000000"/>
                </a:solidFill>
                <a:latin typeface="Arial" pitchFamily="34" charset="0"/>
              </a:rPr>
              <a:t>Input</a:t>
            </a:r>
            <a:endParaRPr lang="en-US" b="1" dirty="0">
              <a:solidFill>
                <a:srgbClr val="000000"/>
              </a:solidFill>
              <a:latin typeface="Arial" pitchFamily="34" charset="0"/>
            </a:endParaRPr>
          </a:p>
        </p:txBody>
      </p:sp>
      <p:cxnSp>
        <p:nvCxnSpPr>
          <p:cNvPr id="94" name="Straight Connector 93"/>
          <p:cNvCxnSpPr/>
          <p:nvPr/>
        </p:nvCxnSpPr>
        <p:spPr>
          <a:xfrm rot="5400000">
            <a:off x="-304800" y="3236913"/>
            <a:ext cx="3352800" cy="0"/>
          </a:xfrm>
          <a:prstGeom prst="line">
            <a:avLst/>
          </a:prstGeom>
        </p:spPr>
        <p:style>
          <a:lnRef idx="2">
            <a:schemeClr val="accent6"/>
          </a:lnRef>
          <a:fillRef idx="0">
            <a:schemeClr val="accent6"/>
          </a:fillRef>
          <a:effectRef idx="1">
            <a:schemeClr val="accent6"/>
          </a:effectRef>
          <a:fontRef idx="minor">
            <a:schemeClr val="tx1"/>
          </a:fontRef>
        </p:style>
      </p:cxnSp>
      <p:sp>
        <p:nvSpPr>
          <p:cNvPr id="10290" name="Freeform 5"/>
          <p:cNvSpPr>
            <a:spLocks/>
          </p:cNvSpPr>
          <p:nvPr/>
        </p:nvSpPr>
        <p:spPr bwMode="auto">
          <a:xfrm>
            <a:off x="4876800" y="3505200"/>
            <a:ext cx="3041650" cy="1131888"/>
          </a:xfrm>
          <a:custGeom>
            <a:avLst/>
            <a:gdLst>
              <a:gd name="T0" fmla="*/ 0 w 1820"/>
              <a:gd name="T1" fmla="*/ 0 h 233"/>
              <a:gd name="T2" fmla="*/ 2147483647 w 1820"/>
              <a:gd name="T3" fmla="*/ 2147483647 h 233"/>
              <a:gd name="T4" fmla="*/ 2147483647 w 1820"/>
              <a:gd name="T5" fmla="*/ 2147483647 h 233"/>
              <a:gd name="T6" fmla="*/ 0 60000 65536"/>
              <a:gd name="T7" fmla="*/ 0 60000 65536"/>
              <a:gd name="T8" fmla="*/ 0 60000 65536"/>
              <a:gd name="T9" fmla="*/ 0 w 1820"/>
              <a:gd name="T10" fmla="*/ 0 h 233"/>
              <a:gd name="T11" fmla="*/ 1820 w 1820"/>
              <a:gd name="T12" fmla="*/ 233 h 233"/>
            </a:gdLst>
            <a:ahLst/>
            <a:cxnLst>
              <a:cxn ang="T6">
                <a:pos x="T0" y="T1"/>
              </a:cxn>
              <a:cxn ang="T7">
                <a:pos x="T2" y="T3"/>
              </a:cxn>
              <a:cxn ang="T8">
                <a:pos x="T4" y="T5"/>
              </a:cxn>
            </a:cxnLst>
            <a:rect l="T9" t="T10" r="T11" b="T12"/>
            <a:pathLst>
              <a:path w="1820" h="233">
                <a:moveTo>
                  <a:pt x="0" y="0"/>
                </a:moveTo>
                <a:cubicBezTo>
                  <a:pt x="446" y="20"/>
                  <a:pt x="892" y="41"/>
                  <a:pt x="1195" y="80"/>
                </a:cubicBezTo>
                <a:cubicBezTo>
                  <a:pt x="1498" y="119"/>
                  <a:pt x="1659" y="176"/>
                  <a:pt x="1820" y="233"/>
                </a:cubicBezTo>
              </a:path>
            </a:pathLst>
          </a:custGeom>
          <a:noFill/>
          <a:ln w="19050">
            <a:solidFill>
              <a:schemeClr val="tx1"/>
            </a:solidFill>
            <a:round/>
            <a:headEnd type="none" w="sm" len="sm"/>
            <a:tailEnd type="triangle" w="lg" len="lg"/>
          </a:ln>
        </p:spPr>
        <p:txBody>
          <a:bodyPr/>
          <a:lstStyle/>
          <a:p>
            <a:endParaRPr lang="en-US" dirty="0">
              <a:solidFill>
                <a:srgbClr val="000000"/>
              </a:solidFill>
            </a:endParaRPr>
          </a:p>
        </p:txBody>
      </p:sp>
      <p:cxnSp>
        <p:nvCxnSpPr>
          <p:cNvPr id="98" name="Straight Connector 97"/>
          <p:cNvCxnSpPr/>
          <p:nvPr/>
        </p:nvCxnSpPr>
        <p:spPr>
          <a:xfrm rot="5400000">
            <a:off x="4457700" y="3238500"/>
            <a:ext cx="838200" cy="0"/>
          </a:xfrm>
          <a:prstGeom prst="line">
            <a:avLst/>
          </a:prstGeom>
        </p:spPr>
        <p:style>
          <a:lnRef idx="2">
            <a:schemeClr val="accent6"/>
          </a:lnRef>
          <a:fillRef idx="0">
            <a:schemeClr val="accent6"/>
          </a:fillRef>
          <a:effectRef idx="1">
            <a:schemeClr val="accent6"/>
          </a:effectRef>
          <a:fontRef idx="minor">
            <a:schemeClr val="tx1"/>
          </a:fontRef>
        </p:style>
      </p:cxnSp>
      <p:sp>
        <p:nvSpPr>
          <p:cNvPr id="10293" name="Text Box 9"/>
          <p:cNvSpPr txBox="1">
            <a:spLocks noChangeArrowheads="1"/>
          </p:cNvSpPr>
          <p:nvPr/>
        </p:nvSpPr>
        <p:spPr bwMode="auto">
          <a:xfrm>
            <a:off x="3756977" y="3867943"/>
            <a:ext cx="1066800" cy="665440"/>
          </a:xfrm>
          <a:prstGeom prst="rect">
            <a:avLst/>
          </a:prstGeom>
          <a:noFill/>
          <a:ln w="76200">
            <a:noFill/>
            <a:miter lim="800000"/>
            <a:headEnd/>
            <a:tailEnd/>
          </a:ln>
        </p:spPr>
        <p:txBody>
          <a:bodyPr lIns="92075" tIns="46038" rIns="92075" bIns="46038">
            <a:spAutoFit/>
          </a:bodyPr>
          <a:lstStyle/>
          <a:p>
            <a:pPr>
              <a:lnSpc>
                <a:spcPct val="93000"/>
              </a:lnSpc>
            </a:pPr>
            <a:r>
              <a:rPr lang="en-US" sz="1000" b="1" dirty="0">
                <a:solidFill>
                  <a:srgbClr val="000000"/>
                </a:solidFill>
                <a:cs typeface="Times New Roman" pitchFamily="18" charset="0"/>
              </a:rPr>
              <a:t>Upload  ZPLTemplates to the </a:t>
            </a:r>
          </a:p>
          <a:p>
            <a:pPr>
              <a:lnSpc>
                <a:spcPct val="93000"/>
              </a:lnSpc>
            </a:pPr>
            <a:r>
              <a:rPr lang="en-US" sz="1000" b="1" dirty="0" smtClean="0">
                <a:solidFill>
                  <a:srgbClr val="000000"/>
                </a:solidFill>
                <a:cs typeface="Times New Roman" pitchFamily="18" charset="0"/>
              </a:rPr>
              <a:t>Kodit Cloud</a:t>
            </a:r>
            <a:endParaRPr lang="en-US" sz="1000" b="1" dirty="0">
              <a:solidFill>
                <a:srgbClr val="000000"/>
              </a:solidFill>
              <a:cs typeface="Times New Roman" pitchFamily="18" charset="0"/>
            </a:endParaRPr>
          </a:p>
        </p:txBody>
      </p:sp>
      <p:sp>
        <p:nvSpPr>
          <p:cNvPr id="10294" name="Title 55"/>
          <p:cNvSpPr>
            <a:spLocks noGrp="1"/>
          </p:cNvSpPr>
          <p:nvPr>
            <p:ph type="title"/>
          </p:nvPr>
        </p:nvSpPr>
        <p:spPr/>
        <p:txBody>
          <a:bodyPr/>
          <a:lstStyle/>
          <a:p>
            <a:r>
              <a:rPr lang="en-US" dirty="0" smtClean="0"/>
              <a:t>TOTAL INTEGRATED UDI SOLUTION</a:t>
            </a:r>
            <a:br>
              <a:rPr lang="en-US" dirty="0" smtClean="0"/>
            </a:br>
            <a:endParaRPr lang="en-US" dirty="0" smtClean="0"/>
          </a:p>
        </p:txBody>
      </p:sp>
      <p:sp>
        <p:nvSpPr>
          <p:cNvPr id="2" name="Flowchart: Magnetic Disk 1"/>
          <p:cNvSpPr/>
          <p:nvPr/>
        </p:nvSpPr>
        <p:spPr>
          <a:xfrm>
            <a:off x="228600" y="1560513"/>
            <a:ext cx="990600" cy="84772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FFFF"/>
                </a:solidFill>
              </a:rPr>
              <a:t>FDA</a:t>
            </a:r>
          </a:p>
        </p:txBody>
      </p:sp>
      <p:sp>
        <p:nvSpPr>
          <p:cNvPr id="56" name="Flowchart: Magnetic Disk 55"/>
          <p:cNvSpPr/>
          <p:nvPr/>
        </p:nvSpPr>
        <p:spPr>
          <a:xfrm>
            <a:off x="238760" y="2509838"/>
            <a:ext cx="990600" cy="84772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FFFF"/>
                </a:solidFill>
              </a:rPr>
              <a:t>GS1</a:t>
            </a:r>
          </a:p>
        </p:txBody>
      </p:sp>
      <p:sp>
        <p:nvSpPr>
          <p:cNvPr id="57" name="Flowchart: Magnetic Disk 56"/>
          <p:cNvSpPr/>
          <p:nvPr/>
        </p:nvSpPr>
        <p:spPr>
          <a:xfrm>
            <a:off x="248920" y="3435351"/>
            <a:ext cx="990600" cy="84772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FFFF"/>
                </a:solidFill>
              </a:rPr>
              <a:t>EXCEL</a:t>
            </a:r>
          </a:p>
        </p:txBody>
      </p:sp>
      <p:sp>
        <p:nvSpPr>
          <p:cNvPr id="58" name="Flowchart: Magnetic Disk 57"/>
          <p:cNvSpPr/>
          <p:nvPr/>
        </p:nvSpPr>
        <p:spPr>
          <a:xfrm>
            <a:off x="228600" y="4343400"/>
            <a:ext cx="990600" cy="84772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FFFF"/>
                </a:solidFill>
              </a:rPr>
              <a:t>ERP</a:t>
            </a:r>
          </a:p>
        </p:txBody>
      </p:sp>
      <p:sp>
        <p:nvSpPr>
          <p:cNvPr id="3" name="AutoShape 2" descr="data:image/jpeg;base64,/9j/4AAQSkZJRgABAQAAAQABAAD/2wCEAAkGBxAQDxAUDg0UFBQQFRAWEBUVFRQUFA8UFBQWFxQUFRQYHSggGBwlHBQUITEhJSorLi4uFx8zODMsNygtLisBCgoKDg0NGA8OFjAkICUsLzc4MSs4LCsuLCwzNy4sKywvKywrLCw0LCwsKywsLissLCssLCwsKzIsKys3KyssK//AABEIANAA0AMBIgACEQEDEQH/xAAcAAEAAQUBAQAAAAAAAAAAAAAABgEDBAUHAgj/xABJEAACAQIDAwkFBQIMBQUAAAABAgADEQQFIRIxQQYHEyJRYXGRsTJSgaHBFDNCctEjshUkQ0RiY4KSosLS4RdTg/DxCBZUc5P/xAAYAQEBAQEBAAAAAAAAAAAAAAAAAQIDBP/EABwRAQEBAQADAQEAAAAAAAAAAAABAhEDMVEhEv/aAAwDAQACEQMRAD8A7jERAREQEREBERAREQEREBERAREQEREBERAREQEREBERAREQEREBERAREQEREBERAREQEREBERAREQEREBERAREQEREBERAREQEREBERAREQEREBERAREQEREBERAREQEREBLGOxK0aVSo/s01Zm8FBJ9Jfkf5e1+jyzGN/VMPPT6wIiOdYH+bW8z87iXBzppxoEfD/eQjAcgjVo06n2pVLrcg02Nid1yH4eEu/8O2/+XTO78FQeP4uMCZVOdOmB9yxOlhoL375c/wCJtE/gcfDd85yrM8sOErmkXDWKG4vb2b211lVMDq1LnGo31LnusB6CZK84mG91vn/pnJE/S3eTuEyHQqxVhYgISNdzglf3TA6yvOBhT2/P/TKYjlzgyvWuQOGuvdunKFMrUYWFzvK+sDq+D5cYRnenRVyaYBawsvW7zx3ecyW5Wj8NA/FgPQTlHI6qGxOLIIO4aHsbZ+k3LZqxrNSpUKrlbklabFR4udL90lvJ2knU4blVVPs0lHiSf0nn/wBwYltzKPBf1M5y2b5mxIo5Nirg266unkQliO+8u4XD55VPXy0oDfeykjxDP9It5OrJ28T5s1rk2NcjuFhNjyUzJ3rYmlUctsim6X1IBWzDzt5znmQZDnf2sNXoqtEbWl6Y8N2vbJ5kuVV6OOaqwXo2TZPWBO4cPESolsTHq4tVte5v2Ame1rqRft7d8C7Et9MvbHTL2wLkS30y+9HSr7wgXIls1194S0+YUV9qsg8WEDJiUUggEG4O7vlYCQ3nbq7OU1h77Ul83EmU59z2VQMupg7nr0wfABifSBj5di6S0qa9It1VRv7pk/aqfvjznCa1JdkEoqk7Ou5To17XAvrbde1jrrPVKmoXVQSSdnrEDhbUG3be+u6BIuU1bbx9Yg6bTf4VRfqZiKZpa+PWi6AAsGD7JvY229L+NhMinmgP8mfMQNzh6uywI3ggj4G/0nvpSfadm102iDsi5OyLAaXJ85qlx4P4T8pcGNHYYGxepYE9gJmPS5U1E9kqP7AExa+KBpuBe+yeE6Jg+TeFNGntYdSSihjtMLggEjfAiNLl7iV9mvbzEyV5f45gNmvxHb+slQ5MYT/knhe1Rx3DjOf5/h0pYyqlIWVX0uSx0QX1Ou9oG+PLrHEWZ1Yd4J+suUOW+KU3UUx4LaRMGXFMCaJzgYzsX5y6vOFi+KL5mQ2gCzAC2pAF92sy8Zhwh0YEaWI4nUMCLm1iPnAlq84OJ40l8z+kvpy+r8aK/wB7/aQdDL6NAmjcvqwUk0BoCfa7Bf3ZXKeXOIr4kUeiRQKe07byWN7WGlhoe3fIbXP7Nu8W89PrMzklrmFTuBHkg/WB0VsfWP8AKeQEsVsS49usR4tsyJY/P6n2ypQp01IRbszFja5sAEBA85BMz5Z5glR02qdIqSL06aqTra9zeYm83VxL+xf5snXYekU8S3m0uUipvYWt3ATi+EzfE16dTpsTUYlT+Igb7bhYSTcznsYv8y/uiXOu2z4us8kv127kpW28Fhyd4RVP9nT6TbyOcg3vgwPdZh6H6yRzTJOYc/NT+KYVferMfJD/AKp0+cu57VVjl6OCVJxbsAbEinTVrA2Nr7r2gclwpuLoWYis7Ftk7VPq6FAHBNiAL3HtbtJj1AVCAgUzssWpAGxBBub7tCq9/W04zZ0ss6QKyOQwZ1SnURjVUmmrNrTDK42WXrEA9wlo5ag6OmcQOshKGnSaqADTaooaqxUAEId1zpukEXzxutT7kX1Jl3D5lTXQg+UsZzq4/InpNpkmXPTdGakKn2inW2FRGqOB0e8KBobsmvAXlFxMyo8SfIy6Myoe98jNR/BeJAucJWtuv0TkX7L2tMaqjL7aMv5lK+ogST7VSYdVr2KXA322hfSTeny9oIArUai2AAuCN2nuzl+WOLORrbY3Hvbj8JsmpFxTA1BL7rhU2QB1mI47NhpraB0Ic4OE47Q+B/SQvHYsVsTUqLezmoy332Zhs3+CzBw7lFUgsPxlSdh7Bhe66gjdrobHutNbjMW1NqYVrXRb+Zt6wN8DLimaOliqp/F8pm06tTiflA2at2cPlbcZ6QgaAADsAt4+gmAKj9o8pUVn7oGzV5eR5qBiH7B857GNcfgHnA3NVup8V9RNhyGN8Y57TW+Vl+ki75mwGtLQEE9bs+EknN3UDYi/aKpPdtG/1gUzBGONxuwbE7A7P+Zx8bSGZ5h2q16hBFgxA032Op85uuVOa1aOZ1lpbPWGpIvpdtflNZhVaowVFZ2JGigsxuewTz+Pxanl1u+nXW5cTMY2CU0tpW90/PUToHNNgymHrVNoEVnqbI4r0Z2DfykZpci8fXdjUC0NtiQHa77PD9mtza1p0fktkX2Kg6dIzg7RuyqgUkaqqjW17m57Z2meW36xddkiY837fxZx2VD+6sk8ivN8f2FXucfuLJVNMk5Jz7V2R8vZTqPtVri41FMEEHeLEidbkD528oSthadZlucO1v7NSwPzCwOPUatapTBTLKbUbsbLTv1rBWN114KN3CWcTmTLY1MGEfZ2aZtURQuw1O4UtYkK7C9jvnupgKV9Eln+DqfAW8IEUzo/tT3KnpO/c0HJ4rgBXrEl633XDo6KGwAI4MVue6w4ThWe4JunUKL9LshB2m4W3p5z6rwGUNRSjTp1yFopTTZHskIAG87X+MDS4qlSDslTGXddSCNoILEsbldBb0mTleEompZcSrMtwUsgJte5FuFweHAzbVckw5ZmNEbTnrHW7a3N/KesHk9Gi+3TUhrbOpJ007fAQOTc9tIUnwNytmNdjZQp0NLeeO/T/ec4pNZaau6obVCLWKOALEmzC54jXfwnU+eSs323BrSYdIlDElB1faewUC+lzsmQlsvfowXwVQlmr9elTxFPbCLSNMtSokgFi9QXOnVgaDEHqoR1l6M2qG932rdU346E239aaTNz+0HciekmmMwgp1mQ4MKDTO0aorVKtvswqbQd9FAc7OnZIVmn3reC+kDIwjV2ar0SXWkGZzbRVBtcn4iXkzSoPwr5H9ZJ+TXJKrito4IgbVJhiKjklQ1S1ksvH2vDjMqpzS5gN1Wif74+kCJLmznei+ZE9LnPbS/xf7SQ1ea7NBup0j4VLeomHV5vM1X+aA/ldT62ga4ZwNNqkRfsYGev4ZpcUb5H6z3U5G5mu/L6vw2D6GYdXIMavtYDED/oufQQMr+GKHEkeKmS7mzqXxh/+m//AH5yKZZS2MPiaVTDftqpQUhUXYcCzbTKXXgAfKSbmxcDGtshmHQWXTUi4sdd0CaYnknh6uJetUoK7tptOzFbXv8Adi1zqeIm3w2W06S2WyqN4QCmo8dn6mZI2z2IP7zH6D5yow63BPWI3FtbHtA3A+EC3RKgWpJcf0QAp777j4z3URirXIHVbRdTu94/pL4lag6reDekC/zcJbDVBc/ecST+Be2S2R/kRh9jCKeLszH0HpJBATR8t6W3l2LH9Wx/u6/SbyYGfU9rCYkdtGt+4YHzhXrhFLMdBv4yzQx9NzZGud9rERjaZekwG8jSajLMJUSqCyECzXOmmkCT8nsuGIzLLwR7GIRu24Xr2/wCdyzPEVOgrdMgW5tSCtsM2p3vrY2tOUc2tDbzSh/QFRvJCPrJ7nWesmLekURkS1tpdqxNr8dN8DNxtJw6dG1VkZafWQkqp3eB0ub6TNwmO6Ok71ulNntY2uAd1hfUd81GD5SE/s2pJsC46pZQqimW0GvusJn5XngrVaVqRUuNgEOCqixY6FR7tvjA47zr4g180xIUE9AUpnjupo3+YyLU8JTILvX2ahBuDQZr6e+D9JuMzxZbNMxbg9euP/ycoPkJbdrwNPiMQ6p0a4hmQ6kddQe4g7/mJos1+9f4egkwImpbKxVzDCIR1cTVoow8aiq3yIgfRHInJVwOW4dCvWZRUq8Lu4ub+Gg+E3iuD+EX8Sf8s9Y9tNLbxodPnwlMAul+3s7u3WBhpRRSdSCbgnqgn433T3Ww4ZSFqN1jbeNPAgXmyQ9xGpvreUZQSLjtO4W8DA1H2WoCB0o3jQoTp5y5mFRMPh6tatbZoo7tYFbhRe2vbu+M19erfEHYrlb1dkALwQAFQQf+7zU89eN6HJqqqbGu9KkO8FrsPJTA44mf4nFM1SvVDF2qMF2Esm2LWU22rAWAF+HjN/zXps45h2UCPJgJFclp9UeH6fpJlzc07Y5j/UD5kn6QOnCegIAnsCBQCKg6reDek9gSlb2G/K3oYG/5P09nCUB/QU+Yv9ZsJYy9dmjSHYiDyUS/ArLGPW9KqO1HH+Ey/ED5bWqCosw3Dj3TeZ3i8K9Gl9nChww27Lsm2wbjcONu2d/xOAo1PvaFN/zIreomrxHI7LqntYClr2Ls/u2lmuSxjWJbL8cq5qq9NMw2qtREApVAC7BQSSosCeO+TzF8n+mxFSrSro+2V0AB2Qd4uGPYJcxXNlldS9qLp+Wowt8DcTR4vmZwjG9LF1UPC603t8gfnI2zU5P1kFQlbllqWNmBvsuq307KnyMz8iymotek5QBUNU3FtNq5XT+1IyeazMKRvhc9cdx6an57NQj5T0OTvKegQaWZpVAN7MwIbuO0l/nA5QKgbEVXv949ZvHaZm+spj65poWW2lt831Xm/wAzw13q4TqUwxdldGCqAbnfeaPE0g6kE74GJgMwNRiCo3E3F/SbfJ2VcbgnbclekfAbakn5TXnIqmFcGqCL7QFwNSLX1B4XHnPVTUr4+oIlss9pLLOx9LY82Ava1+IPYZTAezpw43NjNTkWc/bMHSqpq1lFUbWzs1F9rUA8dfjM3CVHBs1MjXeXVrfHQ/KRWxpLYDQDfuNwNZUbxv3dun/maKhygAA6TDVKZ4iwst94vpfUHX4zIwud0alRUW4azHW4FhY6cCdfkYGtWv8AxkDpm+8YbJGntLoDc6amRX/1B65fhB24kfKlU/WSmrjh0p2apYByRZwwYGzaC+m61u+aHn0w3SZWjj+Qr0nPgwan/nEDk2XDZpE3Hs+gMm/IJAMbUtwQL/dUH/NOf0fuj+U+knXNu38Yfwf5hYHTBBaeC0j+ccpkpFkpDbcXB4KhG+/b4fOBInrKouzADQXJAFzuGsrXfqP+VvQyGUsgzHH02rBL2F6QdtgPf3NNB3zpuX5PssTVIbdsjXQ63v28IGzw/sJ+VfSXIlYCIiAiIgIiICIlIGHnWGathcRTS21UpVFW+guykC5+M4djObfNEGmHD/kdT62nfZWB89co8FmdbYFfLKq9EX1RHYHb2b7r+6JFMSj0yoqIyG40dSp8jPrCeXQMLMAQd4IuDLdW3tZzjOJzM/HytSrFTdGKn3lJB8xrNlQ5Q4xPYxlYeNRm+TXn0LieTuCqfeYKif8AprfzAmrxPN9lb78Eq/kLL6GRpx+hy5zFP51tfmVD6ATOpc4+NBBdKLkbiUII8CDJ9ieafLm9g1qf5al/3wZqcTzOUz9zmLr+ekr/ALrLA0dPnMqfymApt27NRk9Vae825e4bF4Sth62DqItZGTqsjhCR1SL7O42Mv1+Z/FD7vG0W/Mjp6bU1mI5rszX2VpP+Wpb5EQIIKWzSI7FN/G0l/Ns38Zf8l/MTGxfIbNEBBwFQ3BHVKtw7jNvyD5P4yhjdivhKtPaULtFGKA2OpcXFvjAne1qPES7yQ5GUURK+JQvVqdcq4stItrbYO867zJLl+U06WvtN7x4eA4TPgIiICIiBWIiAiIgIiICIlIFYiICIlIFZSIgJWUiBWUiVgIlIgVlIiBWUiICVlIgViIgIiICIiAlJWIFJWUlYCIlICVlIgIiICIiAiIgIiIFZSIgIiVgIiICIiAiIgJSVlICViICIiBSJWUgVlIiAlZSVgUiIgIiICJWUgIiI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46" name="Picture 5" descr="http://www.medmarc.com/SiteCollectionImages/Example%20UDI%20Labe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200" y="4611265"/>
            <a:ext cx="879031" cy="74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86890" y="906788"/>
            <a:ext cx="3261934"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
          <p:cNvSpPr txBox="1">
            <a:spLocks noChangeArrowheads="1"/>
          </p:cNvSpPr>
          <p:nvPr/>
        </p:nvSpPr>
        <p:spPr bwMode="auto">
          <a:xfrm>
            <a:off x="6057145" y="5353289"/>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Font typeface="Arial" charset="0"/>
              <a:buChar char="•"/>
              <a:defRPr sz="2400">
                <a:solidFill>
                  <a:schemeClr val="tx1"/>
                </a:solidFill>
                <a:latin typeface="Arial" charset="0"/>
                <a:cs typeface="Arial" charset="0"/>
              </a:defRPr>
            </a:lvl1pPr>
            <a:lvl2pPr marL="742950" indent="-285750" eaLnBrk="0" hangingPunct="0">
              <a:spcBef>
                <a:spcPts val="1000"/>
              </a:spcBef>
              <a:buFont typeface="Arial" charset="0"/>
              <a:buChar char="–"/>
              <a:defRPr sz="2000">
                <a:solidFill>
                  <a:schemeClr val="tx1"/>
                </a:solidFill>
                <a:latin typeface="Arial" charset="0"/>
                <a:cs typeface="Arial" charset="0"/>
              </a:defRPr>
            </a:lvl2pPr>
            <a:lvl3pPr marL="1143000" indent="-228600" eaLnBrk="0" hangingPunct="0">
              <a:spcBef>
                <a:spcPts val="1000"/>
              </a:spcBef>
              <a:buFont typeface="Arial" charset="0"/>
              <a:buChar char="•"/>
              <a:defRPr>
                <a:solidFill>
                  <a:schemeClr val="tx1"/>
                </a:solidFill>
                <a:latin typeface="Arial" charset="0"/>
                <a:cs typeface="Arial" charset="0"/>
              </a:defRPr>
            </a:lvl3pPr>
            <a:lvl4pPr marL="1600200" indent="-228600" eaLnBrk="0" hangingPunct="0">
              <a:spcBef>
                <a:spcPts val="1000"/>
              </a:spcBef>
              <a:buFont typeface="Arial" charset="0"/>
              <a:buChar char="–"/>
              <a:defRPr>
                <a:solidFill>
                  <a:schemeClr val="tx1"/>
                </a:solidFill>
                <a:latin typeface="Arial" charset="0"/>
                <a:cs typeface="Arial" charset="0"/>
              </a:defRPr>
            </a:lvl4pPr>
            <a:lvl5pPr marL="2057400" indent="-228600" eaLnBrk="0" hangingPunct="0">
              <a:spcBef>
                <a:spcPts val="1000"/>
              </a:spcBef>
              <a:buFont typeface="Arial" charset="0"/>
              <a:buChar char="»"/>
              <a:defRPr>
                <a:solidFill>
                  <a:schemeClr val="tx1"/>
                </a:solidFill>
                <a:latin typeface="Arial" charset="0"/>
                <a:cs typeface="Arial" charset="0"/>
              </a:defRPr>
            </a:lvl5pPr>
            <a:lvl6pPr marL="2514600" indent="-228600" eaLnBrk="0" fontAlgn="base" hangingPunct="0">
              <a:spcBef>
                <a:spcPts val="1000"/>
              </a:spcBef>
              <a:spcAft>
                <a:spcPct val="0"/>
              </a:spcAft>
              <a:buFont typeface="Arial" charset="0"/>
              <a:buChar char="»"/>
              <a:defRPr>
                <a:solidFill>
                  <a:schemeClr val="tx1"/>
                </a:solidFill>
                <a:latin typeface="Arial" charset="0"/>
                <a:cs typeface="Arial" charset="0"/>
              </a:defRPr>
            </a:lvl6pPr>
            <a:lvl7pPr marL="2971800" indent="-228600" eaLnBrk="0" fontAlgn="base" hangingPunct="0">
              <a:spcBef>
                <a:spcPts val="1000"/>
              </a:spcBef>
              <a:spcAft>
                <a:spcPct val="0"/>
              </a:spcAft>
              <a:buFont typeface="Arial" charset="0"/>
              <a:buChar char="»"/>
              <a:defRPr>
                <a:solidFill>
                  <a:schemeClr val="tx1"/>
                </a:solidFill>
                <a:latin typeface="Arial" charset="0"/>
                <a:cs typeface="Arial" charset="0"/>
              </a:defRPr>
            </a:lvl7pPr>
            <a:lvl8pPr marL="3429000" indent="-228600" eaLnBrk="0" fontAlgn="base" hangingPunct="0">
              <a:spcBef>
                <a:spcPts val="1000"/>
              </a:spcBef>
              <a:spcAft>
                <a:spcPct val="0"/>
              </a:spcAft>
              <a:buFont typeface="Arial" charset="0"/>
              <a:buChar char="»"/>
              <a:defRPr>
                <a:solidFill>
                  <a:schemeClr val="tx1"/>
                </a:solidFill>
                <a:latin typeface="Arial" charset="0"/>
                <a:cs typeface="Arial" charset="0"/>
              </a:defRPr>
            </a:lvl8pPr>
            <a:lvl9pPr marL="3886200" indent="-228600" eaLnBrk="0" fontAlgn="base" hangingPunct="0">
              <a:spcBef>
                <a:spcPts val="1000"/>
              </a:spcBef>
              <a:spcAft>
                <a:spcPct val="0"/>
              </a:spcAft>
              <a:buFont typeface="Arial" charset="0"/>
              <a:buChar char="»"/>
              <a:defRPr>
                <a:solidFill>
                  <a:schemeClr val="tx1"/>
                </a:solidFill>
                <a:latin typeface="Arial" charset="0"/>
                <a:cs typeface="Arial" charset="0"/>
              </a:defRPr>
            </a:lvl9pPr>
          </a:lstStyle>
          <a:p>
            <a:pPr eaLnBrk="1" hangingPunct="1">
              <a:spcBef>
                <a:spcPct val="0"/>
              </a:spcBef>
              <a:buFontTx/>
              <a:buNone/>
            </a:pPr>
            <a:r>
              <a:rPr lang="en-US" altLang="en-US" sz="1200" b="1" dirty="0" smtClean="0"/>
              <a:t>300dpi </a:t>
            </a:r>
            <a:r>
              <a:rPr lang="en-US" altLang="en-US" sz="1200" b="1" dirty="0"/>
              <a:t>– </a:t>
            </a:r>
            <a:r>
              <a:rPr lang="en-US" altLang="en-US" sz="1200" b="1" dirty="0" smtClean="0"/>
              <a:t>600dpi format</a:t>
            </a:r>
            <a:endParaRPr lang="en-US" altLang="en-US" b="1" dirty="0"/>
          </a:p>
        </p:txBody>
      </p:sp>
      <p:sp>
        <p:nvSpPr>
          <p:cNvPr id="51" name="TextBox 4"/>
          <p:cNvSpPr txBox="1">
            <a:spLocks noChangeArrowheads="1"/>
          </p:cNvSpPr>
          <p:nvPr/>
        </p:nvSpPr>
        <p:spPr bwMode="auto">
          <a:xfrm>
            <a:off x="6553199" y="4334266"/>
            <a:ext cx="8790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000"/>
              </a:spcBef>
              <a:buFont typeface="Arial" charset="0"/>
              <a:buChar char="•"/>
              <a:defRPr sz="2400">
                <a:solidFill>
                  <a:schemeClr val="tx1"/>
                </a:solidFill>
                <a:latin typeface="Arial" charset="0"/>
                <a:cs typeface="Arial" charset="0"/>
              </a:defRPr>
            </a:lvl1pPr>
            <a:lvl2pPr marL="742950" indent="-285750" eaLnBrk="0" hangingPunct="0">
              <a:spcBef>
                <a:spcPts val="1000"/>
              </a:spcBef>
              <a:buFont typeface="Arial" charset="0"/>
              <a:buChar char="–"/>
              <a:defRPr sz="2000">
                <a:solidFill>
                  <a:schemeClr val="tx1"/>
                </a:solidFill>
                <a:latin typeface="Arial" charset="0"/>
                <a:cs typeface="Arial" charset="0"/>
              </a:defRPr>
            </a:lvl2pPr>
            <a:lvl3pPr marL="1143000" indent="-228600" eaLnBrk="0" hangingPunct="0">
              <a:spcBef>
                <a:spcPts val="1000"/>
              </a:spcBef>
              <a:buFont typeface="Arial" charset="0"/>
              <a:buChar char="•"/>
              <a:defRPr>
                <a:solidFill>
                  <a:schemeClr val="tx1"/>
                </a:solidFill>
                <a:latin typeface="Arial" charset="0"/>
                <a:cs typeface="Arial" charset="0"/>
              </a:defRPr>
            </a:lvl3pPr>
            <a:lvl4pPr marL="1600200" indent="-228600" eaLnBrk="0" hangingPunct="0">
              <a:spcBef>
                <a:spcPts val="1000"/>
              </a:spcBef>
              <a:buFont typeface="Arial" charset="0"/>
              <a:buChar char="–"/>
              <a:defRPr>
                <a:solidFill>
                  <a:schemeClr val="tx1"/>
                </a:solidFill>
                <a:latin typeface="Arial" charset="0"/>
                <a:cs typeface="Arial" charset="0"/>
              </a:defRPr>
            </a:lvl4pPr>
            <a:lvl5pPr marL="2057400" indent="-228600" eaLnBrk="0" hangingPunct="0">
              <a:spcBef>
                <a:spcPts val="1000"/>
              </a:spcBef>
              <a:buFont typeface="Arial" charset="0"/>
              <a:buChar char="»"/>
              <a:defRPr>
                <a:solidFill>
                  <a:schemeClr val="tx1"/>
                </a:solidFill>
                <a:latin typeface="Arial" charset="0"/>
                <a:cs typeface="Arial" charset="0"/>
              </a:defRPr>
            </a:lvl5pPr>
            <a:lvl6pPr marL="2514600" indent="-228600" eaLnBrk="0" fontAlgn="base" hangingPunct="0">
              <a:spcBef>
                <a:spcPts val="1000"/>
              </a:spcBef>
              <a:spcAft>
                <a:spcPct val="0"/>
              </a:spcAft>
              <a:buFont typeface="Arial" charset="0"/>
              <a:buChar char="»"/>
              <a:defRPr>
                <a:solidFill>
                  <a:schemeClr val="tx1"/>
                </a:solidFill>
                <a:latin typeface="Arial" charset="0"/>
                <a:cs typeface="Arial" charset="0"/>
              </a:defRPr>
            </a:lvl6pPr>
            <a:lvl7pPr marL="2971800" indent="-228600" eaLnBrk="0" fontAlgn="base" hangingPunct="0">
              <a:spcBef>
                <a:spcPts val="1000"/>
              </a:spcBef>
              <a:spcAft>
                <a:spcPct val="0"/>
              </a:spcAft>
              <a:buFont typeface="Arial" charset="0"/>
              <a:buChar char="»"/>
              <a:defRPr>
                <a:solidFill>
                  <a:schemeClr val="tx1"/>
                </a:solidFill>
                <a:latin typeface="Arial" charset="0"/>
                <a:cs typeface="Arial" charset="0"/>
              </a:defRPr>
            </a:lvl7pPr>
            <a:lvl8pPr marL="3429000" indent="-228600" eaLnBrk="0" fontAlgn="base" hangingPunct="0">
              <a:spcBef>
                <a:spcPts val="1000"/>
              </a:spcBef>
              <a:spcAft>
                <a:spcPct val="0"/>
              </a:spcAft>
              <a:buFont typeface="Arial" charset="0"/>
              <a:buChar char="»"/>
              <a:defRPr>
                <a:solidFill>
                  <a:schemeClr val="tx1"/>
                </a:solidFill>
                <a:latin typeface="Arial" charset="0"/>
                <a:cs typeface="Arial" charset="0"/>
              </a:defRPr>
            </a:lvl8pPr>
            <a:lvl9pPr marL="3886200" indent="-228600" eaLnBrk="0" fontAlgn="base" hangingPunct="0">
              <a:spcBef>
                <a:spcPts val="1000"/>
              </a:spcBef>
              <a:spcAft>
                <a:spcPct val="0"/>
              </a:spcAft>
              <a:buFont typeface="Arial" charset="0"/>
              <a:buChar char="»"/>
              <a:defRPr>
                <a:solidFill>
                  <a:schemeClr val="tx1"/>
                </a:solidFill>
                <a:latin typeface="Arial" charset="0"/>
                <a:cs typeface="Arial" charset="0"/>
              </a:defRPr>
            </a:lvl9pPr>
          </a:lstStyle>
          <a:p>
            <a:pPr algn="ctr" eaLnBrk="1" hangingPunct="1">
              <a:spcBef>
                <a:spcPct val="0"/>
              </a:spcBef>
              <a:buFontTx/>
              <a:buNone/>
            </a:pPr>
            <a:r>
              <a:rPr lang="en-US" altLang="en-US" sz="1200" b="1" dirty="0" smtClean="0"/>
              <a:t>Supplies</a:t>
            </a:r>
            <a:endParaRPr lang="en-US" altLang="en-US" b="1" dirty="0"/>
          </a:p>
        </p:txBody>
      </p:sp>
      <p:sp>
        <p:nvSpPr>
          <p:cNvPr id="52" name="TextBox 4"/>
          <p:cNvSpPr txBox="1">
            <a:spLocks noChangeArrowheads="1"/>
          </p:cNvSpPr>
          <p:nvPr/>
        </p:nvSpPr>
        <p:spPr bwMode="auto">
          <a:xfrm>
            <a:off x="6578990" y="1228653"/>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000"/>
              </a:spcBef>
              <a:buFont typeface="Arial" charset="0"/>
              <a:buChar char="•"/>
              <a:defRPr sz="2400">
                <a:solidFill>
                  <a:schemeClr val="tx1"/>
                </a:solidFill>
                <a:latin typeface="Arial" charset="0"/>
                <a:cs typeface="Arial" charset="0"/>
              </a:defRPr>
            </a:lvl1pPr>
            <a:lvl2pPr marL="742950" indent="-285750" eaLnBrk="0" hangingPunct="0">
              <a:spcBef>
                <a:spcPts val="1000"/>
              </a:spcBef>
              <a:buFont typeface="Arial" charset="0"/>
              <a:buChar char="–"/>
              <a:defRPr sz="2000">
                <a:solidFill>
                  <a:schemeClr val="tx1"/>
                </a:solidFill>
                <a:latin typeface="Arial" charset="0"/>
                <a:cs typeface="Arial" charset="0"/>
              </a:defRPr>
            </a:lvl2pPr>
            <a:lvl3pPr marL="1143000" indent="-228600" eaLnBrk="0" hangingPunct="0">
              <a:spcBef>
                <a:spcPts val="1000"/>
              </a:spcBef>
              <a:buFont typeface="Arial" charset="0"/>
              <a:buChar char="•"/>
              <a:defRPr>
                <a:solidFill>
                  <a:schemeClr val="tx1"/>
                </a:solidFill>
                <a:latin typeface="Arial" charset="0"/>
                <a:cs typeface="Arial" charset="0"/>
              </a:defRPr>
            </a:lvl3pPr>
            <a:lvl4pPr marL="1600200" indent="-228600" eaLnBrk="0" hangingPunct="0">
              <a:spcBef>
                <a:spcPts val="1000"/>
              </a:spcBef>
              <a:buFont typeface="Arial" charset="0"/>
              <a:buChar char="–"/>
              <a:defRPr>
                <a:solidFill>
                  <a:schemeClr val="tx1"/>
                </a:solidFill>
                <a:latin typeface="Arial" charset="0"/>
                <a:cs typeface="Arial" charset="0"/>
              </a:defRPr>
            </a:lvl4pPr>
            <a:lvl5pPr marL="2057400" indent="-228600" eaLnBrk="0" hangingPunct="0">
              <a:spcBef>
                <a:spcPts val="1000"/>
              </a:spcBef>
              <a:buFont typeface="Arial" charset="0"/>
              <a:buChar char="»"/>
              <a:defRPr>
                <a:solidFill>
                  <a:schemeClr val="tx1"/>
                </a:solidFill>
                <a:latin typeface="Arial" charset="0"/>
                <a:cs typeface="Arial" charset="0"/>
              </a:defRPr>
            </a:lvl5pPr>
            <a:lvl6pPr marL="2514600" indent="-228600" eaLnBrk="0" fontAlgn="base" hangingPunct="0">
              <a:spcBef>
                <a:spcPts val="1000"/>
              </a:spcBef>
              <a:spcAft>
                <a:spcPct val="0"/>
              </a:spcAft>
              <a:buFont typeface="Arial" charset="0"/>
              <a:buChar char="»"/>
              <a:defRPr>
                <a:solidFill>
                  <a:schemeClr val="tx1"/>
                </a:solidFill>
                <a:latin typeface="Arial" charset="0"/>
                <a:cs typeface="Arial" charset="0"/>
              </a:defRPr>
            </a:lvl6pPr>
            <a:lvl7pPr marL="2971800" indent="-228600" eaLnBrk="0" fontAlgn="base" hangingPunct="0">
              <a:spcBef>
                <a:spcPts val="1000"/>
              </a:spcBef>
              <a:spcAft>
                <a:spcPct val="0"/>
              </a:spcAft>
              <a:buFont typeface="Arial" charset="0"/>
              <a:buChar char="»"/>
              <a:defRPr>
                <a:solidFill>
                  <a:schemeClr val="tx1"/>
                </a:solidFill>
                <a:latin typeface="Arial" charset="0"/>
                <a:cs typeface="Arial" charset="0"/>
              </a:defRPr>
            </a:lvl7pPr>
            <a:lvl8pPr marL="3429000" indent="-228600" eaLnBrk="0" fontAlgn="base" hangingPunct="0">
              <a:spcBef>
                <a:spcPts val="1000"/>
              </a:spcBef>
              <a:spcAft>
                <a:spcPct val="0"/>
              </a:spcAft>
              <a:buFont typeface="Arial" charset="0"/>
              <a:buChar char="»"/>
              <a:defRPr>
                <a:solidFill>
                  <a:schemeClr val="tx1"/>
                </a:solidFill>
                <a:latin typeface="Arial" charset="0"/>
                <a:cs typeface="Arial" charset="0"/>
              </a:defRPr>
            </a:lvl8pPr>
            <a:lvl9pPr marL="3886200" indent="-228600" eaLnBrk="0" fontAlgn="base" hangingPunct="0">
              <a:spcBef>
                <a:spcPts val="1000"/>
              </a:spcBef>
              <a:spcAft>
                <a:spcPct val="0"/>
              </a:spcAft>
              <a:buFont typeface="Arial" charset="0"/>
              <a:buChar char="»"/>
              <a:defRPr>
                <a:solidFill>
                  <a:schemeClr val="tx1"/>
                </a:solidFill>
                <a:latin typeface="Arial" charset="0"/>
                <a:cs typeface="Arial" charset="0"/>
              </a:defRPr>
            </a:lvl9pPr>
          </a:lstStyle>
          <a:p>
            <a:pPr algn="ctr" eaLnBrk="1" hangingPunct="1">
              <a:spcBef>
                <a:spcPct val="0"/>
              </a:spcBef>
              <a:buFontTx/>
              <a:buNone/>
            </a:pPr>
            <a:r>
              <a:rPr lang="en-US" altLang="en-US" sz="1200" b="1" dirty="0" smtClean="0"/>
              <a:t>300dpi </a:t>
            </a:r>
            <a:r>
              <a:rPr lang="en-US" altLang="en-US" sz="1200" b="1" dirty="0"/>
              <a:t>– </a:t>
            </a:r>
            <a:r>
              <a:rPr lang="en-US" altLang="en-US" sz="1200" b="1" dirty="0" smtClean="0"/>
              <a:t>600dpi Printers</a:t>
            </a:r>
            <a:endParaRPr lang="en-US" altLang="en-US" b="1" dirty="0"/>
          </a:p>
        </p:txBody>
      </p:sp>
      <p:sp>
        <p:nvSpPr>
          <p:cNvPr id="53" name="TextBox 52"/>
          <p:cNvSpPr txBox="1"/>
          <p:nvPr/>
        </p:nvSpPr>
        <p:spPr>
          <a:xfrm>
            <a:off x="460608" y="722122"/>
            <a:ext cx="3937000" cy="369332"/>
          </a:xfrm>
          <a:prstGeom prst="rect">
            <a:avLst/>
          </a:prstGeom>
          <a:noFill/>
        </p:spPr>
        <p:txBody>
          <a:bodyPr wrap="square" rtlCol="0">
            <a:spAutoFit/>
          </a:bodyPr>
          <a:lstStyle/>
          <a:p>
            <a:r>
              <a:rPr lang="en-US" b="1" dirty="0" smtClean="0"/>
              <a:t>Zebra offers a total UDI solution</a:t>
            </a:r>
            <a:endParaRPr lang="en-US" b="1" dirty="0"/>
          </a:p>
        </p:txBody>
      </p:sp>
      <p:sp>
        <p:nvSpPr>
          <p:cNvPr id="4" name="Rectangle 3"/>
          <p:cNvSpPr/>
          <p:nvPr/>
        </p:nvSpPr>
        <p:spPr>
          <a:xfrm>
            <a:off x="2139075" y="1207869"/>
            <a:ext cx="4572000" cy="646331"/>
          </a:xfrm>
          <a:prstGeom prst="rect">
            <a:avLst/>
          </a:prstGeom>
        </p:spPr>
        <p:txBody>
          <a:bodyPr>
            <a:spAutoFit/>
          </a:bodyPr>
          <a:lstStyle/>
          <a:p>
            <a:r>
              <a:rPr lang="en-US" dirty="0"/>
              <a:t>ZEBRA ISV </a:t>
            </a:r>
            <a:r>
              <a:rPr lang="en-US" dirty="0" smtClean="0"/>
              <a:t>partner now </a:t>
            </a:r>
            <a:r>
              <a:rPr lang="en-US" dirty="0"/>
              <a:t>extend our portfolio offerings </a:t>
            </a:r>
            <a:r>
              <a:rPr lang="en-US" dirty="0" smtClean="0"/>
              <a:t>capabilities.</a:t>
            </a:r>
            <a:endParaRPr lang="en-US" dirty="0"/>
          </a:p>
        </p:txBody>
      </p:sp>
      <p:sp>
        <p:nvSpPr>
          <p:cNvPr id="5" name="TextBox 4"/>
          <p:cNvSpPr txBox="1"/>
          <p:nvPr/>
        </p:nvSpPr>
        <p:spPr>
          <a:xfrm>
            <a:off x="3108863" y="2959784"/>
            <a:ext cx="1371600" cy="646331"/>
          </a:xfrm>
          <a:prstGeom prst="rect">
            <a:avLst/>
          </a:prstGeom>
          <a:noFill/>
        </p:spPr>
        <p:txBody>
          <a:bodyPr wrap="square" rtlCol="0">
            <a:spAutoFit/>
          </a:bodyPr>
          <a:lstStyle/>
          <a:p>
            <a:pPr algn="ctr"/>
            <a:r>
              <a:rPr lang="en-US" b="1" dirty="0" smtClean="0"/>
              <a:t>ISV</a:t>
            </a:r>
          </a:p>
          <a:p>
            <a:pPr algn="ctr"/>
            <a:r>
              <a:rPr lang="en-US" b="1" dirty="0" smtClean="0"/>
              <a:t>PARTNER</a:t>
            </a:r>
            <a:endParaRPr lang="en-US" b="1" dirty="0"/>
          </a:p>
        </p:txBody>
      </p:sp>
    </p:spTree>
    <p:extLst>
      <p:ext uri="{BB962C8B-B14F-4D97-AF65-F5344CB8AC3E}">
        <p14:creationId xmlns:p14="http://schemas.microsoft.com/office/powerpoint/2010/main" val="62844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UDI BENEFITS</a:t>
            </a:r>
            <a:endParaRPr lang="en-US" dirty="0"/>
          </a:p>
        </p:txBody>
      </p:sp>
      <p:sp>
        <p:nvSpPr>
          <p:cNvPr id="6" name="Content Placeholder 5"/>
          <p:cNvSpPr>
            <a:spLocks noGrp="1"/>
          </p:cNvSpPr>
          <p:nvPr>
            <p:ph idx="1"/>
          </p:nvPr>
        </p:nvSpPr>
        <p:spPr/>
        <p:txBody>
          <a:bodyPr/>
          <a:lstStyle/>
          <a:p>
            <a:r>
              <a:rPr lang="en-US" sz="2000" dirty="0"/>
              <a:t>Accurate reporting, reviewing and analyzing of adverse event reports to enable quick identification and correction of problem devices: </a:t>
            </a:r>
          </a:p>
          <a:p>
            <a:pPr lvl="1"/>
            <a:r>
              <a:rPr lang="en-US" sz="1600" dirty="0" smtClean="0"/>
              <a:t>Enable </a:t>
            </a:r>
            <a:r>
              <a:rPr lang="en-US" sz="1600" dirty="0"/>
              <a:t>clinicians to quickly obtain important information on devices, reducing medical errors. </a:t>
            </a:r>
            <a:endParaRPr lang="en-US" sz="1600" dirty="0" smtClean="0"/>
          </a:p>
          <a:p>
            <a:pPr lvl="1"/>
            <a:r>
              <a:rPr lang="en-US" sz="1600" dirty="0" smtClean="0"/>
              <a:t>Enhance </a:t>
            </a:r>
            <a:r>
              <a:rPr lang="en-US" sz="1600" dirty="0"/>
              <a:t>analysis of devices. </a:t>
            </a:r>
            <a:endParaRPr lang="en-US" sz="1600" dirty="0" smtClean="0"/>
          </a:p>
          <a:p>
            <a:pPr lvl="1"/>
            <a:r>
              <a:rPr lang="en-US" sz="1600" dirty="0" smtClean="0"/>
              <a:t>Provide </a:t>
            </a:r>
            <a:r>
              <a:rPr lang="en-US" sz="1600" dirty="0"/>
              <a:t>a standard and clear way to document device use in HIT systems. </a:t>
            </a:r>
            <a:endParaRPr lang="en-US" sz="1600" dirty="0" smtClean="0"/>
          </a:p>
          <a:p>
            <a:pPr lvl="1"/>
            <a:r>
              <a:rPr lang="en-US" sz="1600" dirty="0" smtClean="0"/>
              <a:t>Increase </a:t>
            </a:r>
            <a:r>
              <a:rPr lang="en-US" sz="1600" dirty="0"/>
              <a:t>effectiveness of management of medical device recalls. </a:t>
            </a:r>
            <a:endParaRPr lang="en-US" sz="1600" dirty="0" smtClean="0"/>
          </a:p>
          <a:p>
            <a:pPr lvl="1"/>
            <a:r>
              <a:rPr lang="en-US" sz="1600" dirty="0" smtClean="0"/>
              <a:t>Enable </a:t>
            </a:r>
            <a:r>
              <a:rPr lang="en-US" sz="1600" dirty="0"/>
              <a:t>a global, secure supply chain, helping to address counterfeiting and diversion and prepare for medical emergencies. </a:t>
            </a:r>
          </a:p>
          <a:p>
            <a:endParaRPr lang="en-US" sz="2000" dirty="0"/>
          </a:p>
        </p:txBody>
      </p:sp>
    </p:spTree>
    <p:extLst>
      <p:ext uri="{BB962C8B-B14F-4D97-AF65-F5344CB8AC3E}">
        <p14:creationId xmlns:p14="http://schemas.microsoft.com/office/powerpoint/2010/main" val="190697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Remove the </a:t>
            </a:r>
            <a:r>
              <a:rPr lang="en-US" dirty="0" err="1" smtClean="0"/>
              <a:t>AutoID</a:t>
            </a:r>
            <a:r>
              <a:rPr lang="en-US" dirty="0" smtClean="0"/>
              <a:t/>
            </a:r>
            <a:br>
              <a:rPr lang="en-US" dirty="0" smtClean="0"/>
            </a:br>
            <a:r>
              <a:rPr lang="en-US" dirty="0" smtClean="0"/>
              <a:t>Complexity from ERP</a:t>
            </a:r>
            <a:endParaRPr lang="en-US" dirty="0"/>
          </a:p>
        </p:txBody>
      </p:sp>
      <p:sp>
        <p:nvSpPr>
          <p:cNvPr id="12" name="TextBox 11"/>
          <p:cNvSpPr txBox="1"/>
          <p:nvPr/>
        </p:nvSpPr>
        <p:spPr>
          <a:xfrm>
            <a:off x="658287" y="3648234"/>
            <a:ext cx="3048000" cy="461665"/>
          </a:xfrm>
          <a:prstGeom prst="rect">
            <a:avLst/>
          </a:prstGeom>
          <a:noFill/>
        </p:spPr>
        <p:txBody>
          <a:bodyPr wrap="square" rtlCol="0">
            <a:spAutoFit/>
          </a:bodyPr>
          <a:lstStyle/>
          <a:p>
            <a:r>
              <a:rPr lang="en-US" sz="2400" b="1" spc="300" dirty="0" smtClean="0">
                <a:solidFill>
                  <a:srgbClr val="FFC000"/>
                </a:solidFill>
                <a:latin typeface="Arial Black" pitchFamily="34" charset="0"/>
              </a:rPr>
              <a:t>BUILD</a:t>
            </a:r>
            <a:endParaRPr lang="en-US" sz="4000" b="1" spc="300" dirty="0">
              <a:solidFill>
                <a:srgbClr val="FFC000"/>
              </a:solidFill>
              <a:latin typeface="Arial Black" pitchFamily="34" charset="0"/>
            </a:endParaRPr>
          </a:p>
        </p:txBody>
      </p:sp>
      <p:sp>
        <p:nvSpPr>
          <p:cNvPr id="13" name="TextBox 12"/>
          <p:cNvSpPr txBox="1"/>
          <p:nvPr/>
        </p:nvSpPr>
        <p:spPr>
          <a:xfrm>
            <a:off x="658287" y="1488202"/>
            <a:ext cx="4058084" cy="461665"/>
          </a:xfrm>
          <a:prstGeom prst="rect">
            <a:avLst/>
          </a:prstGeom>
          <a:noFill/>
        </p:spPr>
        <p:txBody>
          <a:bodyPr wrap="square" rtlCol="0">
            <a:spAutoFit/>
          </a:bodyPr>
          <a:lstStyle/>
          <a:p>
            <a:r>
              <a:rPr lang="en-US" sz="2400" b="1" spc="300" dirty="0" smtClean="0">
                <a:solidFill>
                  <a:srgbClr val="FFC000"/>
                </a:solidFill>
                <a:latin typeface="Arial Black" pitchFamily="34" charset="0"/>
              </a:rPr>
              <a:t>ENABLE</a:t>
            </a:r>
            <a:endParaRPr lang="en-US" sz="4000" b="1" spc="300" dirty="0">
              <a:solidFill>
                <a:srgbClr val="FFC000"/>
              </a:solidFill>
              <a:latin typeface="Arial Black" pitchFamily="34" charset="0"/>
            </a:endParaRPr>
          </a:p>
        </p:txBody>
      </p:sp>
      <p:sp>
        <p:nvSpPr>
          <p:cNvPr id="14" name="TextBox 13"/>
          <p:cNvSpPr txBox="1"/>
          <p:nvPr/>
        </p:nvSpPr>
        <p:spPr>
          <a:xfrm>
            <a:off x="4215874" y="1488202"/>
            <a:ext cx="4186989" cy="461665"/>
          </a:xfrm>
          <a:prstGeom prst="rect">
            <a:avLst/>
          </a:prstGeom>
          <a:noFill/>
        </p:spPr>
        <p:txBody>
          <a:bodyPr wrap="square" rtlCol="0">
            <a:spAutoFit/>
          </a:bodyPr>
          <a:lstStyle/>
          <a:p>
            <a:r>
              <a:rPr lang="en-US" sz="2400" b="1" spc="300" dirty="0" smtClean="0">
                <a:solidFill>
                  <a:srgbClr val="FFC000"/>
                </a:solidFill>
                <a:latin typeface="Arial Black" pitchFamily="34" charset="0"/>
              </a:rPr>
              <a:t>BE THE EXPERT IN</a:t>
            </a:r>
            <a:endParaRPr lang="en-US" sz="4000" b="1" spc="300" dirty="0">
              <a:solidFill>
                <a:srgbClr val="FFC000"/>
              </a:solidFill>
              <a:latin typeface="Arial Black" pitchFamily="34" charset="0"/>
            </a:endParaRPr>
          </a:p>
        </p:txBody>
      </p:sp>
      <p:sp>
        <p:nvSpPr>
          <p:cNvPr id="15" name="TextBox 14"/>
          <p:cNvSpPr txBox="1"/>
          <p:nvPr/>
        </p:nvSpPr>
        <p:spPr>
          <a:xfrm>
            <a:off x="4392485" y="3648234"/>
            <a:ext cx="4242990" cy="461665"/>
          </a:xfrm>
          <a:prstGeom prst="rect">
            <a:avLst/>
          </a:prstGeom>
          <a:noFill/>
        </p:spPr>
        <p:txBody>
          <a:bodyPr wrap="square" rtlCol="0">
            <a:spAutoFit/>
          </a:bodyPr>
          <a:lstStyle/>
          <a:p>
            <a:r>
              <a:rPr lang="en-US" sz="2400" b="1" spc="300" dirty="0" smtClean="0">
                <a:solidFill>
                  <a:srgbClr val="FFC000"/>
                </a:solidFill>
                <a:latin typeface="Arial Black" pitchFamily="34" charset="0"/>
              </a:rPr>
              <a:t>EXPAND REACH</a:t>
            </a:r>
            <a:endParaRPr lang="en-US" sz="2400" b="1" spc="300" dirty="0">
              <a:solidFill>
                <a:srgbClr val="FFC000"/>
              </a:solidFill>
              <a:latin typeface="Arial Black" pitchFamily="34" charset="0"/>
            </a:endParaRPr>
          </a:p>
        </p:txBody>
      </p:sp>
      <p:pic>
        <p:nvPicPr>
          <p:cNvPr id="17" name="Picture 6151" descr="iStock_000007020002Medium"/>
          <p:cNvPicPr>
            <a:picLocks noChangeAspect="1" noChangeArrowheads="1"/>
          </p:cNvPicPr>
          <p:nvPr/>
        </p:nvPicPr>
        <p:blipFill>
          <a:blip r:embed="rId3"/>
          <a:srcRect/>
          <a:stretch>
            <a:fillRect/>
          </a:stretch>
        </p:blipFill>
        <p:spPr bwMode="auto">
          <a:xfrm>
            <a:off x="3923136" y="2174815"/>
            <a:ext cx="1817472" cy="1215275"/>
          </a:xfrm>
          <a:prstGeom prst="rect">
            <a:avLst/>
          </a:prstGeom>
          <a:noFill/>
        </p:spPr>
      </p:pic>
      <p:sp>
        <p:nvSpPr>
          <p:cNvPr id="18" name="Rectangle 17"/>
          <p:cNvSpPr/>
          <p:nvPr/>
        </p:nvSpPr>
        <p:spPr>
          <a:xfrm>
            <a:off x="751747" y="1961455"/>
            <a:ext cx="4218238" cy="1569660"/>
          </a:xfrm>
          <a:prstGeom prst="rect">
            <a:avLst/>
          </a:prstGeom>
        </p:spPr>
        <p:txBody>
          <a:bodyPr wrap="square">
            <a:spAutoFit/>
          </a:bodyPr>
          <a:lstStyle/>
          <a:p>
            <a:pPr>
              <a:buNone/>
            </a:pPr>
            <a:r>
              <a:rPr lang="en-US" sz="2400" dirty="0" smtClean="0">
                <a:solidFill>
                  <a:schemeClr val="tx2"/>
                </a:solidFill>
              </a:rPr>
              <a:t>VISIBILITY</a:t>
            </a:r>
          </a:p>
          <a:p>
            <a:pPr>
              <a:buNone/>
            </a:pPr>
            <a:r>
              <a:rPr lang="en-US" sz="2400" dirty="0" smtClean="0">
                <a:solidFill>
                  <a:srgbClr val="0070C0"/>
                </a:solidFill>
              </a:rPr>
              <a:t>INFORMATION</a:t>
            </a:r>
          </a:p>
          <a:p>
            <a:pPr>
              <a:buNone/>
            </a:pPr>
            <a:r>
              <a:rPr lang="en-US" sz="2400" dirty="0" smtClean="0">
                <a:solidFill>
                  <a:schemeClr val="accent1"/>
                </a:solidFill>
              </a:rPr>
              <a:t>KNOWLEDGE</a:t>
            </a:r>
          </a:p>
          <a:p>
            <a:pPr>
              <a:buNone/>
            </a:pPr>
            <a:r>
              <a:rPr lang="en-US" sz="2400" dirty="0" smtClean="0">
                <a:solidFill>
                  <a:srgbClr val="C00000"/>
                </a:solidFill>
              </a:rPr>
              <a:t> </a:t>
            </a:r>
            <a:endParaRPr lang="en-US" sz="2400" dirty="0">
              <a:solidFill>
                <a:srgbClr val="C00000"/>
              </a:solidFill>
            </a:endParaRPr>
          </a:p>
        </p:txBody>
      </p:sp>
      <p:sp>
        <p:nvSpPr>
          <p:cNvPr id="19" name="Rectangle 18"/>
          <p:cNvSpPr/>
          <p:nvPr/>
        </p:nvSpPr>
        <p:spPr>
          <a:xfrm>
            <a:off x="4216608" y="1949867"/>
            <a:ext cx="4572000" cy="1938992"/>
          </a:xfrm>
          <a:prstGeom prst="rect">
            <a:avLst/>
          </a:prstGeom>
        </p:spPr>
        <p:txBody>
          <a:bodyPr>
            <a:spAutoFit/>
          </a:bodyPr>
          <a:lstStyle/>
          <a:p>
            <a:pPr algn="ctr">
              <a:buNone/>
            </a:pPr>
            <a:r>
              <a:rPr lang="en-US" sz="2400" dirty="0" smtClean="0">
                <a:solidFill>
                  <a:schemeClr val="tx2"/>
                </a:solidFill>
              </a:rPr>
              <a:t> PRINTING</a:t>
            </a:r>
          </a:p>
          <a:p>
            <a:pPr algn="ctr">
              <a:buNone/>
            </a:pPr>
            <a:r>
              <a:rPr lang="en-US" sz="2400" dirty="0" smtClean="0">
                <a:solidFill>
                  <a:srgbClr val="0070C0"/>
                </a:solidFill>
              </a:rPr>
              <a:t>  TRACKING</a:t>
            </a:r>
          </a:p>
          <a:p>
            <a:pPr algn="ctr">
              <a:buNone/>
            </a:pPr>
            <a:r>
              <a:rPr lang="en-US" sz="2400" dirty="0" smtClean="0">
                <a:solidFill>
                  <a:schemeClr val="accent1"/>
                </a:solidFill>
              </a:rPr>
              <a:t>TAGGING</a:t>
            </a:r>
          </a:p>
          <a:p>
            <a:pPr algn="ctr">
              <a:buNone/>
            </a:pPr>
            <a:r>
              <a:rPr lang="en-US" sz="2400" dirty="0" smtClean="0">
                <a:solidFill>
                  <a:srgbClr val="C00000"/>
                </a:solidFill>
              </a:rPr>
              <a:t>   LOCATING</a:t>
            </a:r>
          </a:p>
          <a:p>
            <a:pPr algn="ctr">
              <a:buNone/>
            </a:pPr>
            <a:r>
              <a:rPr lang="en-US" sz="2400" dirty="0" smtClean="0">
                <a:solidFill>
                  <a:srgbClr val="00B050"/>
                </a:solidFill>
              </a:rPr>
              <a:t>     </a:t>
            </a:r>
            <a:endParaRPr lang="en-US" sz="2400" dirty="0">
              <a:solidFill>
                <a:srgbClr val="00B050"/>
              </a:solidFill>
            </a:endParaRPr>
          </a:p>
        </p:txBody>
      </p:sp>
      <p:sp>
        <p:nvSpPr>
          <p:cNvPr id="20" name="Rectangle 19"/>
          <p:cNvSpPr/>
          <p:nvPr/>
        </p:nvSpPr>
        <p:spPr>
          <a:xfrm>
            <a:off x="658287" y="4153463"/>
            <a:ext cx="4369448" cy="1938992"/>
          </a:xfrm>
          <a:prstGeom prst="rect">
            <a:avLst/>
          </a:prstGeom>
        </p:spPr>
        <p:txBody>
          <a:bodyPr wrap="square">
            <a:spAutoFit/>
          </a:bodyPr>
          <a:lstStyle/>
          <a:p>
            <a:pPr>
              <a:buNone/>
            </a:pPr>
            <a:r>
              <a:rPr lang="en-US" sz="2400" dirty="0" smtClean="0">
                <a:solidFill>
                  <a:schemeClr val="tx2"/>
                </a:solidFill>
              </a:rPr>
              <a:t>INFORMED </a:t>
            </a:r>
          </a:p>
          <a:p>
            <a:pPr>
              <a:buNone/>
            </a:pPr>
            <a:r>
              <a:rPr lang="en-US" sz="2400" dirty="0" smtClean="0">
                <a:solidFill>
                  <a:srgbClr val="0070C0"/>
                </a:solidFill>
              </a:rPr>
              <a:t>SMART </a:t>
            </a:r>
          </a:p>
          <a:p>
            <a:pPr>
              <a:buNone/>
            </a:pPr>
            <a:r>
              <a:rPr lang="en-US" sz="2400" dirty="0" smtClean="0">
                <a:solidFill>
                  <a:schemeClr val="accent1"/>
                </a:solidFill>
              </a:rPr>
              <a:t>SUCCESSFUL</a:t>
            </a:r>
          </a:p>
          <a:p>
            <a:pPr>
              <a:buNone/>
            </a:pPr>
            <a:r>
              <a:rPr lang="en-US" sz="2400" dirty="0" smtClean="0">
                <a:solidFill>
                  <a:srgbClr val="C00000"/>
                </a:solidFill>
              </a:rPr>
              <a:t>VISIONARY </a:t>
            </a:r>
          </a:p>
          <a:p>
            <a:pPr>
              <a:buNone/>
            </a:pPr>
            <a:r>
              <a:rPr lang="en-US" sz="2400" dirty="0" smtClean="0">
                <a:solidFill>
                  <a:schemeClr val="tx2"/>
                </a:solidFill>
              </a:rPr>
              <a:t>….CUSTOMERS</a:t>
            </a:r>
            <a:endParaRPr lang="en-US" sz="2400" dirty="0">
              <a:solidFill>
                <a:schemeClr val="tx2"/>
              </a:solidFill>
            </a:endParaRPr>
          </a:p>
        </p:txBody>
      </p:sp>
      <p:sp>
        <p:nvSpPr>
          <p:cNvPr id="21" name="TextBox 20"/>
          <p:cNvSpPr txBox="1"/>
          <p:nvPr/>
        </p:nvSpPr>
        <p:spPr>
          <a:xfrm>
            <a:off x="4392485" y="4153463"/>
            <a:ext cx="4010379" cy="2954655"/>
          </a:xfrm>
          <a:prstGeom prst="rect">
            <a:avLst/>
          </a:prstGeom>
          <a:noFill/>
        </p:spPr>
        <p:txBody>
          <a:bodyPr wrap="square" rtlCol="0">
            <a:spAutoFit/>
          </a:bodyPr>
          <a:lstStyle/>
          <a:p>
            <a:r>
              <a:rPr lang="en-US" sz="2400" dirty="0" smtClean="0">
                <a:solidFill>
                  <a:schemeClr val="tx2"/>
                </a:solidFill>
              </a:rPr>
              <a:t>ALIGNMENT </a:t>
            </a:r>
          </a:p>
          <a:p>
            <a:pPr marL="285750" indent="-285750">
              <a:buFont typeface="Arial" panose="020B0604020202020204" pitchFamily="34" charset="0"/>
              <a:buChar char="•"/>
            </a:pPr>
            <a:r>
              <a:rPr lang="en-US" dirty="0" smtClean="0">
                <a:solidFill>
                  <a:schemeClr val="tx2"/>
                </a:solidFill>
              </a:rPr>
              <a:t>Vertical Focused Solutions</a:t>
            </a:r>
            <a:endParaRPr lang="en-US" dirty="0">
              <a:solidFill>
                <a:schemeClr val="tx2"/>
              </a:solidFill>
            </a:endParaRPr>
          </a:p>
          <a:p>
            <a:r>
              <a:rPr lang="en-US" sz="2400" dirty="0" smtClean="0">
                <a:solidFill>
                  <a:srgbClr val="0070C0"/>
                </a:solidFill>
              </a:rPr>
              <a:t>ENABLEMENT</a:t>
            </a:r>
          </a:p>
          <a:p>
            <a:pPr marL="285750" indent="-285750">
              <a:buFont typeface="Arial" panose="020B0604020202020204" pitchFamily="34" charset="0"/>
              <a:buChar char="•"/>
            </a:pPr>
            <a:r>
              <a:rPr lang="en-US" dirty="0" smtClean="0">
                <a:solidFill>
                  <a:srgbClr val="0070C0"/>
                </a:solidFill>
              </a:rPr>
              <a:t>Know the Environment</a:t>
            </a:r>
            <a:endParaRPr lang="en-US" dirty="0">
              <a:solidFill>
                <a:srgbClr val="0070C0"/>
              </a:solidFill>
            </a:endParaRPr>
          </a:p>
          <a:p>
            <a:r>
              <a:rPr lang="en-US" sz="2400" dirty="0" smtClean="0">
                <a:solidFill>
                  <a:schemeClr val="accent1"/>
                </a:solidFill>
              </a:rPr>
              <a:t>GO TO MARKET</a:t>
            </a:r>
          </a:p>
          <a:p>
            <a:pPr marL="285750" indent="-285750">
              <a:buFont typeface="Arial" panose="020B0604020202020204" pitchFamily="34" charset="0"/>
              <a:buChar char="•"/>
            </a:pPr>
            <a:r>
              <a:rPr lang="en-US" dirty="0" smtClean="0">
                <a:solidFill>
                  <a:schemeClr val="accent1"/>
                </a:solidFill>
              </a:rPr>
              <a:t>Engage with Customers around Solving Pain Points</a:t>
            </a:r>
          </a:p>
          <a:p>
            <a:endParaRPr lang="en-US" dirty="0" smtClean="0"/>
          </a:p>
          <a:p>
            <a:endParaRPr lang="en-US" sz="2400" dirty="0"/>
          </a:p>
        </p:txBody>
      </p:sp>
    </p:spTree>
    <p:extLst>
      <p:ext uri="{BB962C8B-B14F-4D97-AF65-F5344CB8AC3E}">
        <p14:creationId xmlns:p14="http://schemas.microsoft.com/office/powerpoint/2010/main" val="2168550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 in</a:t>
            </a:r>
            <a:endParaRPr lang="en-US" dirty="0"/>
          </a:p>
        </p:txBody>
      </p:sp>
      <p:sp>
        <p:nvSpPr>
          <p:cNvPr id="22" name="Content Placeholder 21"/>
          <p:cNvSpPr>
            <a:spLocks noGrp="1"/>
          </p:cNvSpPr>
          <p:nvPr>
            <p:ph idx="1"/>
          </p:nvPr>
        </p:nvSpPr>
        <p:spPr>
          <a:xfrm>
            <a:off x="457200" y="1600201"/>
            <a:ext cx="8229600" cy="3505199"/>
          </a:xfrm>
        </p:spPr>
        <p:txBody>
          <a:bodyPr/>
          <a:lstStyle/>
          <a:p>
            <a:pPr marL="285750" indent="-285750">
              <a:buFont typeface="Wingdings" panose="05000000000000000000" pitchFamily="2" charset="2"/>
              <a:buChar char="§"/>
            </a:pPr>
            <a:r>
              <a:rPr lang="en-US" sz="1800" dirty="0" smtClean="0"/>
              <a:t>Increased Throughput</a:t>
            </a:r>
          </a:p>
          <a:p>
            <a:pPr marL="285750" indent="-285750">
              <a:buFont typeface="Wingdings" panose="05000000000000000000" pitchFamily="2" charset="2"/>
              <a:buChar char="§"/>
            </a:pPr>
            <a:r>
              <a:rPr lang="en-US" sz="1800" dirty="0" smtClean="0"/>
              <a:t>Better Labor Management	</a:t>
            </a:r>
          </a:p>
          <a:p>
            <a:pPr marL="285750" indent="-285750">
              <a:buFont typeface="Wingdings" panose="05000000000000000000" pitchFamily="2" charset="2"/>
              <a:buChar char="§"/>
            </a:pPr>
            <a:r>
              <a:rPr lang="en-US" sz="1800" dirty="0" smtClean="0"/>
              <a:t>Better Returns Management	</a:t>
            </a:r>
          </a:p>
          <a:p>
            <a:pPr marL="285750" indent="-285750">
              <a:buFont typeface="Wingdings" panose="05000000000000000000" pitchFamily="2" charset="2"/>
              <a:buChar char="§"/>
            </a:pPr>
            <a:r>
              <a:rPr lang="en-US" sz="1800" dirty="0" smtClean="0"/>
              <a:t>Efficient Lot Tracking / Slotting	</a:t>
            </a:r>
          </a:p>
          <a:p>
            <a:pPr marL="285750" indent="-285750">
              <a:buFont typeface="Wingdings" panose="05000000000000000000" pitchFamily="2" charset="2"/>
              <a:buChar char="§"/>
            </a:pPr>
            <a:r>
              <a:rPr lang="en-US" sz="1800" dirty="0" smtClean="0"/>
              <a:t>Improved Quality Control</a:t>
            </a:r>
          </a:p>
          <a:p>
            <a:pPr marL="285750" indent="-285750">
              <a:buFont typeface="Wingdings" panose="05000000000000000000" pitchFamily="2" charset="2"/>
              <a:buChar char="§"/>
            </a:pPr>
            <a:r>
              <a:rPr lang="en-US" sz="1800" dirty="0" smtClean="0"/>
              <a:t>Reduction in order-taking error rates </a:t>
            </a:r>
          </a:p>
          <a:p>
            <a:pPr marL="285750" indent="-285750">
              <a:buFont typeface="Wingdings" panose="05000000000000000000" pitchFamily="2" charset="2"/>
              <a:buChar char="§"/>
            </a:pPr>
            <a:r>
              <a:rPr lang="en-US" sz="1800" dirty="0" smtClean="0"/>
              <a:t>Reduction in order-fulfillment error rates </a:t>
            </a:r>
          </a:p>
          <a:p>
            <a:pPr marL="285750" indent="-285750">
              <a:buFont typeface="Wingdings" panose="05000000000000000000" pitchFamily="2" charset="2"/>
              <a:buChar char="§"/>
            </a:pPr>
            <a:r>
              <a:rPr lang="en-US" sz="1800" dirty="0" smtClean="0"/>
              <a:t>Automation of DSO (Days Sales Outstanding) rates </a:t>
            </a:r>
          </a:p>
          <a:p>
            <a:pPr marL="285750" indent="-285750">
              <a:buFont typeface="Wingdings" panose="05000000000000000000" pitchFamily="2" charset="2"/>
              <a:buChar char="§"/>
            </a:pPr>
            <a:r>
              <a:rPr lang="en-US" sz="1800" dirty="0" smtClean="0"/>
              <a:t>Elimination of cost of dispute resolutions </a:t>
            </a:r>
          </a:p>
          <a:p>
            <a:pPr marL="285750" indent="-285750">
              <a:buFont typeface="Wingdings" panose="05000000000000000000" pitchFamily="2" charset="2"/>
              <a:buChar char="§"/>
            </a:pPr>
            <a:r>
              <a:rPr lang="en-US" sz="1800" dirty="0" smtClean="0"/>
              <a:t>Elimination of inefficient/ineffective collection processes </a:t>
            </a:r>
          </a:p>
          <a:p>
            <a:pPr marL="285750" indent="-285750">
              <a:buFont typeface="Wingdings" panose="05000000000000000000" pitchFamily="2" charset="2"/>
              <a:buChar char="§"/>
            </a:pPr>
            <a:r>
              <a:rPr lang="en-US" sz="1800" dirty="0" smtClean="0"/>
              <a:t>Reduction in long-term losses due to customers going to better managed companies for product/services </a:t>
            </a:r>
          </a:p>
          <a:p>
            <a:endParaRPr lang="en-US" sz="1800" dirty="0"/>
          </a:p>
        </p:txBody>
      </p:sp>
      <p:sp>
        <p:nvSpPr>
          <p:cNvPr id="3" name="Slide Number Placeholder 2"/>
          <p:cNvSpPr>
            <a:spLocks noGrp="1"/>
          </p:cNvSpPr>
          <p:nvPr>
            <p:ph type="sldNum" sz="quarter" idx="4"/>
          </p:nvPr>
        </p:nvSpPr>
        <p:spPr/>
        <p:txBody>
          <a:bodyPr/>
          <a:lstStyle/>
          <a:p>
            <a:fld id="{441444AB-3A3F-5B4C-B2B5-4457B0EECEC9}" type="slidenum">
              <a:rPr lang="en-US" smtClean="0"/>
              <a:pPr/>
              <a:t>23</a:t>
            </a:fld>
            <a:endParaRPr lang="en-US" dirty="0"/>
          </a:p>
        </p:txBody>
      </p:sp>
    </p:spTree>
    <p:extLst>
      <p:ext uri="{BB962C8B-B14F-4D97-AF65-F5344CB8AC3E}">
        <p14:creationId xmlns:p14="http://schemas.microsoft.com/office/powerpoint/2010/main" val="159392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960" y="1514329"/>
            <a:ext cx="4193199" cy="4200671"/>
          </a:xfrm>
          <a:prstGeom prst="rect">
            <a:avLst/>
          </a:prstGeom>
        </p:spPr>
      </p:pic>
      <p:sp>
        <p:nvSpPr>
          <p:cNvPr id="3" name="Rectangle 2"/>
          <p:cNvSpPr>
            <a:spLocks noChangeArrowheads="1"/>
          </p:cNvSpPr>
          <p:nvPr/>
        </p:nvSpPr>
        <p:spPr bwMode="auto">
          <a:xfrm>
            <a:off x="2" y="1355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dirty="0">
              <a:solidFill>
                <a:srgbClr val="000000"/>
              </a:solidFill>
              <a:latin typeface="Arial" charset="0"/>
            </a:endParaRPr>
          </a:p>
        </p:txBody>
      </p:sp>
    </p:spTree>
    <p:extLst>
      <p:ext uri="{BB962C8B-B14F-4D97-AF65-F5344CB8AC3E}">
        <p14:creationId xmlns:p14="http://schemas.microsoft.com/office/powerpoint/2010/main" val="273129018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7559" y="1681302"/>
            <a:ext cx="3763736" cy="276999"/>
          </a:xfrm>
          <a:prstGeom prst="rect">
            <a:avLst/>
          </a:prstGeom>
          <a:noFill/>
        </p:spPr>
        <p:txBody>
          <a:bodyPr wrap="square" rtlCol="0">
            <a:spAutoFit/>
          </a:bodyPr>
          <a:lstStyle/>
          <a:p>
            <a:r>
              <a:rPr lang="en-US" sz="1200" b="1" i="1" dirty="0" smtClean="0"/>
              <a:t>Supplies, Desktop, Tabletop, Mobile line</a:t>
            </a:r>
            <a:endParaRPr lang="en-US" sz="1200" b="1" i="1" dirty="0"/>
          </a:p>
        </p:txBody>
      </p:sp>
      <p:sp>
        <p:nvSpPr>
          <p:cNvPr id="5" name="Oval 4"/>
          <p:cNvSpPr/>
          <p:nvPr/>
        </p:nvSpPr>
        <p:spPr>
          <a:xfrm>
            <a:off x="7187425" y="3952836"/>
            <a:ext cx="884255" cy="884255"/>
          </a:xfrm>
          <a:prstGeom prst="ellipse">
            <a:avLst/>
          </a:prstGeom>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960678" y="3952836"/>
            <a:ext cx="711758" cy="627667"/>
          </a:xfrm>
          <a:prstGeom prst="ellipse">
            <a:avLst/>
          </a:prstGeom>
          <a:solidFill>
            <a:schemeClr val="accent2"/>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588470" y="3239651"/>
            <a:ext cx="711758" cy="627667"/>
          </a:xfrm>
          <a:prstGeom prst="ellipse">
            <a:avLst/>
          </a:prstGeom>
          <a:solidFill>
            <a:schemeClr val="accent3"/>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2736119" y="2530929"/>
            <a:ext cx="601065" cy="530052"/>
          </a:xfrm>
          <a:prstGeom prst="ellipse">
            <a:avLst/>
          </a:prstGeom>
          <a:solidFill>
            <a:schemeClr val="accent5"/>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2513278" y="4766153"/>
            <a:ext cx="396169" cy="349364"/>
          </a:xfrm>
          <a:prstGeom prst="ellipse">
            <a:avLst/>
          </a:prstGeom>
          <a:solidFill>
            <a:srgbClr val="FF0000"/>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2184072" y="3637663"/>
            <a:ext cx="261257" cy="230391"/>
          </a:xfrm>
          <a:prstGeom prst="ellipse">
            <a:avLst/>
          </a:prstGeom>
          <a:solidFill>
            <a:srgbClr val="3A75C4"/>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2111930" y="4702873"/>
            <a:ext cx="437103" cy="385462"/>
          </a:xfrm>
          <a:prstGeom prst="ellipse">
            <a:avLst/>
          </a:prstGeom>
          <a:solidFill>
            <a:srgbClr val="3A75C4"/>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479243" y="3349056"/>
            <a:ext cx="327272" cy="288607"/>
          </a:xfrm>
          <a:prstGeom prst="ellipse">
            <a:avLst/>
          </a:prstGeom>
          <a:solidFill>
            <a:schemeClr val="accent2">
              <a:lumMod val="60000"/>
              <a:lumOff val="4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2058287" y="2921296"/>
            <a:ext cx="544387" cy="511927"/>
          </a:xfrm>
          <a:prstGeom prst="ellipse">
            <a:avLst/>
          </a:prstGeom>
          <a:solidFill>
            <a:schemeClr val="accent3">
              <a:lumMod val="60000"/>
              <a:lumOff val="4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3744996" y="4074350"/>
            <a:ext cx="711758" cy="627667"/>
          </a:xfrm>
          <a:prstGeom prst="ellipse">
            <a:avLst/>
          </a:prstGeom>
          <a:solidFill>
            <a:schemeClr val="accent4">
              <a:lumMod val="75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184072" y="1355573"/>
            <a:ext cx="6244575" cy="369332"/>
          </a:xfrm>
          <a:prstGeom prst="rect">
            <a:avLst/>
          </a:prstGeom>
          <a:noFill/>
        </p:spPr>
        <p:txBody>
          <a:bodyPr wrap="square" rtlCol="0">
            <a:spAutoFit/>
          </a:bodyPr>
          <a:lstStyle/>
          <a:p>
            <a:r>
              <a:rPr lang="en-US" b="1" dirty="0" smtClean="0"/>
              <a:t>APPX $500 Million in Growth/Size</a:t>
            </a:r>
            <a:endParaRPr lang="en-US" b="1" dirty="0"/>
          </a:p>
        </p:txBody>
      </p:sp>
      <p:sp>
        <p:nvSpPr>
          <p:cNvPr id="20" name="Title 1"/>
          <p:cNvSpPr txBox="1">
            <a:spLocks/>
          </p:cNvSpPr>
          <p:nvPr/>
        </p:nvSpPr>
        <p:spPr>
          <a:xfrm>
            <a:off x="457200" y="115458"/>
            <a:ext cx="8229600" cy="1071905"/>
          </a:xfrm>
          <a:prstGeom prst="rect">
            <a:avLst/>
          </a:prstGeom>
        </p:spPr>
        <p:txBody>
          <a:bodyPr vert="horz" lIns="91440" tIns="45720" rIns="91440" bIns="45720" rtlCol="0" anchor="b">
            <a:noAutofit/>
          </a:bodyPr>
          <a:lstStyle>
            <a:lvl1pPr algn="l" defTabSz="457200" rtl="0" eaLnBrk="1" latinLnBrk="0" hangingPunct="1">
              <a:lnSpc>
                <a:spcPct val="90000"/>
              </a:lnSpc>
              <a:spcBef>
                <a:spcPct val="0"/>
              </a:spcBef>
              <a:buNone/>
              <a:defRPr sz="2800" kern="1200" cap="all">
                <a:solidFill>
                  <a:schemeClr val="tx1"/>
                </a:solidFill>
                <a:latin typeface="Arial"/>
                <a:ea typeface="+mj-ea"/>
                <a:cs typeface="Arial"/>
              </a:defRPr>
            </a:lvl1pPr>
          </a:lstStyle>
          <a:p>
            <a:r>
              <a:rPr lang="en-US" dirty="0" smtClean="0"/>
              <a:t>MANUFACTURING VERTICAL</a:t>
            </a:r>
          </a:p>
          <a:p>
            <a:r>
              <a:rPr lang="en-US" sz="2000" dirty="0" smtClean="0"/>
              <a:t>Top 10 </a:t>
            </a:r>
            <a:r>
              <a:rPr lang="en-US" sz="2000" dirty="0" err="1" smtClean="0"/>
              <a:t>MFg</a:t>
            </a:r>
            <a:r>
              <a:rPr lang="en-US" sz="2000" dirty="0" smtClean="0"/>
              <a:t> segments for zebra in 2014</a:t>
            </a:r>
            <a:endParaRPr lang="en-US" sz="2000" dirty="0"/>
          </a:p>
        </p:txBody>
      </p:sp>
      <p:sp>
        <p:nvSpPr>
          <p:cNvPr id="2" name="Rectangle 1"/>
          <p:cNvSpPr/>
          <p:nvPr/>
        </p:nvSpPr>
        <p:spPr>
          <a:xfrm>
            <a:off x="7344558" y="3583504"/>
            <a:ext cx="1454244" cy="369332"/>
          </a:xfrm>
          <a:prstGeom prst="rect">
            <a:avLst/>
          </a:prstGeom>
        </p:spPr>
        <p:txBody>
          <a:bodyPr wrap="none">
            <a:spAutoFit/>
          </a:bodyPr>
          <a:lstStyle/>
          <a:p>
            <a:pPr algn="ctr"/>
            <a:r>
              <a:rPr lang="en-US" b="1" dirty="0"/>
              <a:t>Automotive</a:t>
            </a:r>
          </a:p>
        </p:txBody>
      </p:sp>
      <p:sp>
        <p:nvSpPr>
          <p:cNvPr id="4" name="Rectangle 3"/>
          <p:cNvSpPr/>
          <p:nvPr/>
        </p:nvSpPr>
        <p:spPr>
          <a:xfrm>
            <a:off x="5354740" y="4580503"/>
            <a:ext cx="2270643" cy="646331"/>
          </a:xfrm>
          <a:prstGeom prst="rect">
            <a:avLst/>
          </a:prstGeom>
        </p:spPr>
        <p:txBody>
          <a:bodyPr wrap="square">
            <a:spAutoFit/>
          </a:bodyPr>
          <a:lstStyle/>
          <a:p>
            <a:pPr algn="ctr"/>
            <a:r>
              <a:rPr lang="en-US" b="1" dirty="0"/>
              <a:t>Non-Auto Transport</a:t>
            </a:r>
          </a:p>
        </p:txBody>
      </p:sp>
      <p:sp>
        <p:nvSpPr>
          <p:cNvPr id="8" name="Rectangle 7"/>
          <p:cNvSpPr/>
          <p:nvPr/>
        </p:nvSpPr>
        <p:spPr>
          <a:xfrm>
            <a:off x="2806515" y="4559782"/>
            <a:ext cx="1364476" cy="646331"/>
          </a:xfrm>
          <a:prstGeom prst="rect">
            <a:avLst/>
          </a:prstGeom>
        </p:spPr>
        <p:txBody>
          <a:bodyPr wrap="none">
            <a:spAutoFit/>
          </a:bodyPr>
          <a:lstStyle/>
          <a:p>
            <a:pPr algn="ctr"/>
            <a:r>
              <a:rPr lang="en-US" b="1" dirty="0" smtClean="0"/>
              <a:t>Aerospace</a:t>
            </a:r>
          </a:p>
          <a:p>
            <a:pPr algn="ctr"/>
            <a:r>
              <a:rPr lang="en-US" b="1" dirty="0" smtClean="0"/>
              <a:t> </a:t>
            </a:r>
            <a:r>
              <a:rPr lang="en-US" b="1" dirty="0"/>
              <a:t>Defense</a:t>
            </a:r>
          </a:p>
        </p:txBody>
      </p:sp>
      <p:sp>
        <p:nvSpPr>
          <p:cNvPr id="9" name="Rectangle 8"/>
          <p:cNvSpPr/>
          <p:nvPr/>
        </p:nvSpPr>
        <p:spPr>
          <a:xfrm>
            <a:off x="1191493" y="4719003"/>
            <a:ext cx="992579" cy="369332"/>
          </a:xfrm>
          <a:prstGeom prst="rect">
            <a:avLst/>
          </a:prstGeom>
        </p:spPr>
        <p:txBody>
          <a:bodyPr wrap="none">
            <a:spAutoFit/>
          </a:bodyPr>
          <a:lstStyle/>
          <a:p>
            <a:pPr algn="ctr"/>
            <a:r>
              <a:rPr lang="en-US" b="1" dirty="0"/>
              <a:t>Oil/Gas</a:t>
            </a:r>
          </a:p>
        </p:txBody>
      </p:sp>
      <p:sp>
        <p:nvSpPr>
          <p:cNvPr id="21" name="Rectangle 20"/>
          <p:cNvSpPr/>
          <p:nvPr/>
        </p:nvSpPr>
        <p:spPr>
          <a:xfrm>
            <a:off x="4456754" y="4105885"/>
            <a:ext cx="1210588" cy="369332"/>
          </a:xfrm>
          <a:prstGeom prst="rect">
            <a:avLst/>
          </a:prstGeom>
        </p:spPr>
        <p:txBody>
          <a:bodyPr wrap="none">
            <a:spAutoFit/>
          </a:bodyPr>
          <a:lstStyle/>
          <a:p>
            <a:pPr algn="ctr"/>
            <a:r>
              <a:rPr lang="en-US" b="1" dirty="0"/>
              <a:t>Chemical</a:t>
            </a:r>
          </a:p>
        </p:txBody>
      </p:sp>
      <p:sp>
        <p:nvSpPr>
          <p:cNvPr id="22" name="Rectangle 21"/>
          <p:cNvSpPr/>
          <p:nvPr/>
        </p:nvSpPr>
        <p:spPr>
          <a:xfrm>
            <a:off x="6300228" y="3184152"/>
            <a:ext cx="684803" cy="369332"/>
          </a:xfrm>
          <a:prstGeom prst="rect">
            <a:avLst/>
          </a:prstGeom>
        </p:spPr>
        <p:txBody>
          <a:bodyPr wrap="none">
            <a:spAutoFit/>
          </a:bodyPr>
          <a:lstStyle/>
          <a:p>
            <a:pPr algn="ctr"/>
            <a:r>
              <a:rPr lang="en-US" b="1" dirty="0"/>
              <a:t>CPG</a:t>
            </a:r>
          </a:p>
        </p:txBody>
      </p:sp>
      <p:sp>
        <p:nvSpPr>
          <p:cNvPr id="23" name="Rectangle 22"/>
          <p:cNvSpPr/>
          <p:nvPr/>
        </p:nvSpPr>
        <p:spPr>
          <a:xfrm>
            <a:off x="1908000" y="3768170"/>
            <a:ext cx="898515" cy="369332"/>
          </a:xfrm>
          <a:prstGeom prst="rect">
            <a:avLst/>
          </a:prstGeom>
        </p:spPr>
        <p:txBody>
          <a:bodyPr wrap="none">
            <a:spAutoFit/>
          </a:bodyPr>
          <a:lstStyle/>
          <a:p>
            <a:pPr algn="ctr"/>
            <a:r>
              <a:rPr lang="en-US" b="1" dirty="0"/>
              <a:t>Textile</a:t>
            </a:r>
          </a:p>
        </p:txBody>
      </p:sp>
      <p:sp>
        <p:nvSpPr>
          <p:cNvPr id="25" name="Rectangle 24"/>
          <p:cNvSpPr/>
          <p:nvPr/>
        </p:nvSpPr>
        <p:spPr>
          <a:xfrm>
            <a:off x="2806515" y="3263279"/>
            <a:ext cx="1236236" cy="369332"/>
          </a:xfrm>
          <a:prstGeom prst="rect">
            <a:avLst/>
          </a:prstGeom>
        </p:spPr>
        <p:txBody>
          <a:bodyPr wrap="none">
            <a:spAutoFit/>
          </a:bodyPr>
          <a:lstStyle/>
          <a:p>
            <a:pPr algn="ctr"/>
            <a:r>
              <a:rPr lang="en-US" b="1" dirty="0"/>
              <a:t>Food/Bev</a:t>
            </a:r>
          </a:p>
        </p:txBody>
      </p:sp>
      <p:sp>
        <p:nvSpPr>
          <p:cNvPr id="26" name="Rectangle 25"/>
          <p:cNvSpPr/>
          <p:nvPr/>
        </p:nvSpPr>
        <p:spPr>
          <a:xfrm>
            <a:off x="764081" y="2530929"/>
            <a:ext cx="1749197" cy="646331"/>
          </a:xfrm>
          <a:prstGeom prst="rect">
            <a:avLst/>
          </a:prstGeom>
        </p:spPr>
        <p:txBody>
          <a:bodyPr wrap="none">
            <a:spAutoFit/>
          </a:bodyPr>
          <a:lstStyle/>
          <a:p>
            <a:pPr algn="ctr"/>
            <a:r>
              <a:rPr lang="en-US" b="1" dirty="0"/>
              <a:t>Pharma / Med </a:t>
            </a:r>
            <a:endParaRPr lang="en-US" b="1" dirty="0" smtClean="0"/>
          </a:p>
          <a:p>
            <a:pPr algn="ctr"/>
            <a:r>
              <a:rPr lang="en-US" b="1" dirty="0" smtClean="0"/>
              <a:t>Devices</a:t>
            </a:r>
            <a:endParaRPr lang="en-US" b="1" dirty="0"/>
          </a:p>
        </p:txBody>
      </p:sp>
      <p:sp>
        <p:nvSpPr>
          <p:cNvPr id="27" name="Rectangle 26"/>
          <p:cNvSpPr/>
          <p:nvPr/>
        </p:nvSpPr>
        <p:spPr>
          <a:xfrm>
            <a:off x="3328453" y="2566988"/>
            <a:ext cx="1428596" cy="369332"/>
          </a:xfrm>
          <a:prstGeom prst="rect">
            <a:avLst/>
          </a:prstGeom>
        </p:spPr>
        <p:txBody>
          <a:bodyPr wrap="none">
            <a:spAutoFit/>
          </a:bodyPr>
          <a:lstStyle/>
          <a:p>
            <a:r>
              <a:rPr lang="en-US" b="1" dirty="0"/>
              <a:t>Electronics</a:t>
            </a:r>
            <a:endParaRPr lang="en-US" dirty="0"/>
          </a:p>
        </p:txBody>
      </p:sp>
      <p:cxnSp>
        <p:nvCxnSpPr>
          <p:cNvPr id="29" name="Straight Arrow Connector 28"/>
          <p:cNvCxnSpPr/>
          <p:nvPr/>
        </p:nvCxnSpPr>
        <p:spPr>
          <a:xfrm>
            <a:off x="703335" y="5470071"/>
            <a:ext cx="77253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03335" y="1583505"/>
            <a:ext cx="0" cy="38865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265167" y="5480175"/>
            <a:ext cx="4767943" cy="369332"/>
          </a:xfrm>
          <a:prstGeom prst="rect">
            <a:avLst/>
          </a:prstGeom>
          <a:noFill/>
        </p:spPr>
        <p:txBody>
          <a:bodyPr wrap="square" rtlCol="0">
            <a:spAutoFit/>
          </a:bodyPr>
          <a:lstStyle/>
          <a:p>
            <a:pPr algn="ctr"/>
            <a:r>
              <a:rPr lang="en-US" b="1" dirty="0" smtClean="0"/>
              <a:t>MARKET SIZE</a:t>
            </a:r>
            <a:endParaRPr lang="en-US" b="1" dirty="0"/>
          </a:p>
        </p:txBody>
      </p:sp>
      <p:sp>
        <p:nvSpPr>
          <p:cNvPr id="35" name="TextBox 34"/>
          <p:cNvSpPr txBox="1"/>
          <p:nvPr/>
        </p:nvSpPr>
        <p:spPr>
          <a:xfrm rot="16200000">
            <a:off x="-1926771" y="3396817"/>
            <a:ext cx="4767943" cy="369332"/>
          </a:xfrm>
          <a:prstGeom prst="rect">
            <a:avLst/>
          </a:prstGeom>
          <a:noFill/>
        </p:spPr>
        <p:txBody>
          <a:bodyPr wrap="square" rtlCol="0">
            <a:spAutoFit/>
          </a:bodyPr>
          <a:lstStyle/>
          <a:p>
            <a:pPr algn="ctr"/>
            <a:r>
              <a:rPr lang="en-US" b="1" dirty="0" smtClean="0"/>
              <a:t>MARKET GROWTH</a:t>
            </a:r>
            <a:endParaRPr lang="en-US" b="1" dirty="0"/>
          </a:p>
        </p:txBody>
      </p:sp>
    </p:spTree>
    <p:extLst>
      <p:ext uri="{BB962C8B-B14F-4D97-AF65-F5344CB8AC3E}">
        <p14:creationId xmlns:p14="http://schemas.microsoft.com/office/powerpoint/2010/main" val="350518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 5 MANUFACTURING challengEs</a:t>
            </a:r>
            <a:endParaRPr lang="en-US" dirty="0"/>
          </a:p>
        </p:txBody>
      </p:sp>
      <p:sp>
        <p:nvSpPr>
          <p:cNvPr id="8" name="Content Placeholder 7"/>
          <p:cNvSpPr>
            <a:spLocks noGrp="1"/>
          </p:cNvSpPr>
          <p:nvPr>
            <p:ph idx="1"/>
          </p:nvPr>
        </p:nvSpPr>
        <p:spPr/>
        <p:txBody>
          <a:bodyPr/>
          <a:lstStyle/>
          <a:p>
            <a:r>
              <a:rPr lang="en-US" smtClean="0"/>
              <a:t>These challenges can greatly affect the supply chain and increase the risk of costly supply chain disruptions, additional administration cost, and challenges with product delivery to consumers.</a:t>
            </a:r>
          </a:p>
          <a:p>
            <a:pPr lvl="1"/>
            <a:r>
              <a:rPr lang="en-US" smtClean="0"/>
              <a:t>Regulation </a:t>
            </a:r>
          </a:p>
          <a:p>
            <a:pPr lvl="1"/>
            <a:r>
              <a:rPr lang="en-US" smtClean="0"/>
              <a:t>Strategic alignment </a:t>
            </a:r>
          </a:p>
          <a:p>
            <a:pPr lvl="1"/>
            <a:r>
              <a:rPr lang="en-US" smtClean="0"/>
              <a:t>Increased labor</a:t>
            </a:r>
          </a:p>
          <a:p>
            <a:pPr lvl="1"/>
            <a:r>
              <a:rPr lang="en-US" smtClean="0"/>
              <a:t>Pricing pressures </a:t>
            </a:r>
          </a:p>
          <a:p>
            <a:pPr lvl="1"/>
            <a:r>
              <a:rPr lang="en-US" smtClean="0"/>
              <a:t>Market volatility</a:t>
            </a:r>
          </a:p>
          <a:p>
            <a:endParaRPr lang="en-US" smtClean="0"/>
          </a:p>
          <a:p>
            <a:endParaRPr lang="en-US" dirty="0"/>
          </a:p>
        </p:txBody>
      </p:sp>
      <p:sp>
        <p:nvSpPr>
          <p:cNvPr id="5" name="Slide Number Placeholder 4"/>
          <p:cNvSpPr>
            <a:spLocks noGrp="1"/>
          </p:cNvSpPr>
          <p:nvPr>
            <p:ph type="sldNum" sz="quarter" idx="4"/>
          </p:nvPr>
        </p:nvSpPr>
        <p:spPr/>
        <p:txBody>
          <a:bodyPr/>
          <a:lstStyle/>
          <a:p>
            <a:fld id="{97927C73-E443-41E8-AD5E-09399F85C54D}" type="slidenum">
              <a:rPr lang="en-US" smtClean="0"/>
              <a:pPr/>
              <a:t>4</a:t>
            </a:fld>
            <a:endParaRPr lang="en-US" dirty="0"/>
          </a:p>
        </p:txBody>
      </p:sp>
    </p:spTree>
    <p:extLst>
      <p:ext uri="{BB962C8B-B14F-4D97-AF65-F5344CB8AC3E}">
        <p14:creationId xmlns:p14="http://schemas.microsoft.com/office/powerpoint/2010/main" val="41290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6" descr="binary code"/>
          <p:cNvPicPr>
            <a:picLocks noChangeAspect="1" noChangeArrowheads="1"/>
          </p:cNvPicPr>
          <p:nvPr/>
        </p:nvPicPr>
        <p:blipFill>
          <a:blip r:embed="rId3" cstate="print"/>
          <a:srcRect/>
          <a:stretch>
            <a:fillRect/>
          </a:stretch>
        </p:blipFill>
        <p:spPr bwMode="auto">
          <a:xfrm>
            <a:off x="7979725" y="2752487"/>
            <a:ext cx="627062" cy="1714500"/>
          </a:xfrm>
          <a:prstGeom prst="rect">
            <a:avLst/>
          </a:prstGeom>
          <a:noFill/>
          <a:ln w="9525">
            <a:noFill/>
            <a:miter lim="800000"/>
            <a:headEnd/>
            <a:tailEnd/>
          </a:ln>
        </p:spPr>
      </p:pic>
      <p:pic>
        <p:nvPicPr>
          <p:cNvPr id="62" name="Picture 26" descr="binary code"/>
          <p:cNvPicPr>
            <a:picLocks noChangeAspect="1" noChangeArrowheads="1"/>
          </p:cNvPicPr>
          <p:nvPr/>
        </p:nvPicPr>
        <p:blipFill>
          <a:blip r:embed="rId3" cstate="print"/>
          <a:srcRect/>
          <a:stretch>
            <a:fillRect/>
          </a:stretch>
        </p:blipFill>
        <p:spPr bwMode="auto">
          <a:xfrm>
            <a:off x="3531497" y="2397228"/>
            <a:ext cx="627062" cy="1714500"/>
          </a:xfrm>
          <a:prstGeom prst="rect">
            <a:avLst/>
          </a:prstGeom>
          <a:noFill/>
          <a:ln w="9525">
            <a:noFill/>
            <a:miter lim="800000"/>
            <a:headEnd/>
            <a:tailEnd/>
          </a:ln>
        </p:spPr>
      </p:pic>
      <p:pic>
        <p:nvPicPr>
          <p:cNvPr id="63" name="Picture 26" descr="binary code"/>
          <p:cNvPicPr>
            <a:picLocks noChangeAspect="1" noChangeArrowheads="1"/>
          </p:cNvPicPr>
          <p:nvPr/>
        </p:nvPicPr>
        <p:blipFill>
          <a:blip r:embed="rId3" cstate="print"/>
          <a:srcRect/>
          <a:stretch>
            <a:fillRect/>
          </a:stretch>
        </p:blipFill>
        <p:spPr bwMode="auto">
          <a:xfrm>
            <a:off x="4378075" y="2567733"/>
            <a:ext cx="627062" cy="1714500"/>
          </a:xfrm>
          <a:prstGeom prst="rect">
            <a:avLst/>
          </a:prstGeom>
          <a:noFill/>
          <a:ln w="9525">
            <a:noFill/>
            <a:miter lim="800000"/>
            <a:headEnd/>
            <a:tailEnd/>
          </a:ln>
        </p:spPr>
      </p:pic>
      <p:pic>
        <p:nvPicPr>
          <p:cNvPr id="65" name="Picture 26" descr="binary code"/>
          <p:cNvPicPr>
            <a:picLocks noChangeAspect="1" noChangeArrowheads="1"/>
          </p:cNvPicPr>
          <p:nvPr/>
        </p:nvPicPr>
        <p:blipFill>
          <a:blip r:embed="rId3" cstate="print"/>
          <a:srcRect/>
          <a:stretch>
            <a:fillRect/>
          </a:stretch>
        </p:blipFill>
        <p:spPr bwMode="auto">
          <a:xfrm>
            <a:off x="5638638" y="4410308"/>
            <a:ext cx="627063" cy="1714500"/>
          </a:xfrm>
          <a:prstGeom prst="rect">
            <a:avLst/>
          </a:prstGeom>
          <a:noFill/>
          <a:ln w="9525">
            <a:noFill/>
            <a:miter lim="800000"/>
            <a:headEnd/>
            <a:tailEnd/>
          </a:ln>
        </p:spPr>
      </p:pic>
      <p:pic>
        <p:nvPicPr>
          <p:cNvPr id="66" name="Picture 26" descr="binary code"/>
          <p:cNvPicPr>
            <a:picLocks noChangeAspect="1" noChangeArrowheads="1"/>
          </p:cNvPicPr>
          <p:nvPr/>
        </p:nvPicPr>
        <p:blipFill>
          <a:blip r:embed="rId3" cstate="print"/>
          <a:srcRect/>
          <a:stretch>
            <a:fillRect/>
          </a:stretch>
        </p:blipFill>
        <p:spPr bwMode="auto">
          <a:xfrm>
            <a:off x="5005137" y="3414295"/>
            <a:ext cx="627062" cy="1714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Challenges Drive:</a:t>
            </a:r>
            <a:br>
              <a:rPr lang="en-US" smtClean="0"/>
            </a:br>
            <a:r>
              <a:rPr lang="en-US" smtClean="0"/>
              <a:t>Continuous Improvement Initiatives</a:t>
            </a:r>
            <a:endParaRPr lang="en-US" dirty="0"/>
          </a:p>
        </p:txBody>
      </p:sp>
      <p:sp>
        <p:nvSpPr>
          <p:cNvPr id="3" name="Content Placeholder 2"/>
          <p:cNvSpPr>
            <a:spLocks noGrp="1"/>
          </p:cNvSpPr>
          <p:nvPr>
            <p:ph idx="1"/>
          </p:nvPr>
        </p:nvSpPr>
        <p:spPr>
          <a:xfrm>
            <a:off x="457200" y="1600201"/>
            <a:ext cx="3889948" cy="4334164"/>
          </a:xfrm>
        </p:spPr>
        <p:txBody>
          <a:bodyPr/>
          <a:lstStyle/>
          <a:p>
            <a:pPr marL="0" indent="0">
              <a:buNone/>
            </a:pPr>
            <a:r>
              <a:rPr lang="en-US" dirty="0" smtClean="0"/>
              <a:t>Continuous Improvement Initiatives:</a:t>
            </a:r>
          </a:p>
          <a:p>
            <a:pPr marL="457200" indent="-457200">
              <a:buFont typeface="Wingdings" panose="05000000000000000000" pitchFamily="2" charset="2"/>
              <a:buChar char="§"/>
            </a:pPr>
            <a:r>
              <a:rPr lang="en-US" dirty="0" smtClean="0"/>
              <a:t>Returns </a:t>
            </a:r>
            <a:r>
              <a:rPr lang="en-US" dirty="0"/>
              <a:t>Management</a:t>
            </a:r>
          </a:p>
          <a:p>
            <a:pPr marL="457200" indent="-457200">
              <a:buFont typeface="Wingdings" panose="05000000000000000000" pitchFamily="2" charset="2"/>
              <a:buChar char="§"/>
            </a:pPr>
            <a:r>
              <a:rPr lang="en-US" dirty="0" smtClean="0"/>
              <a:t>Throughput</a:t>
            </a:r>
            <a:endParaRPr lang="en-US" dirty="0"/>
          </a:p>
          <a:p>
            <a:pPr marL="457200" indent="-457200">
              <a:buFont typeface="Wingdings" panose="05000000000000000000" pitchFamily="2" charset="2"/>
              <a:buChar char="§"/>
            </a:pPr>
            <a:r>
              <a:rPr lang="en-US" dirty="0"/>
              <a:t>Cost Management</a:t>
            </a:r>
          </a:p>
          <a:p>
            <a:pPr marL="457200" indent="-457200">
              <a:buFont typeface="Wingdings" panose="05000000000000000000" pitchFamily="2" charset="2"/>
              <a:buChar char="§"/>
            </a:pPr>
            <a:r>
              <a:rPr lang="en-US" dirty="0" smtClean="0"/>
              <a:t>Defects</a:t>
            </a:r>
            <a:endParaRPr lang="en-US" dirty="0"/>
          </a:p>
          <a:p>
            <a:pPr marL="457200" indent="-457200">
              <a:buFont typeface="Wingdings" panose="05000000000000000000" pitchFamily="2" charset="2"/>
              <a:buChar char="§"/>
            </a:pPr>
            <a:r>
              <a:rPr lang="en-US" dirty="0"/>
              <a:t>Procurement </a:t>
            </a:r>
          </a:p>
          <a:p>
            <a:pPr marL="457200" indent="-457200">
              <a:buFont typeface="Wingdings" panose="05000000000000000000" pitchFamily="2" charset="2"/>
              <a:buChar char="§"/>
            </a:pPr>
            <a:r>
              <a:rPr lang="en-US" dirty="0"/>
              <a:t>Material Sourcing</a:t>
            </a:r>
          </a:p>
          <a:p>
            <a:pPr marL="457200" indent="-457200">
              <a:buFont typeface="Wingdings" panose="05000000000000000000" pitchFamily="2" charset="2"/>
              <a:buChar char="§"/>
            </a:pPr>
            <a:r>
              <a:rPr lang="en-US" dirty="0"/>
              <a:t>Sales </a:t>
            </a:r>
            <a:r>
              <a:rPr lang="en-US" dirty="0" smtClean="0"/>
              <a:t>Outbound</a:t>
            </a:r>
            <a:endParaRPr lang="en-US" dirty="0"/>
          </a:p>
        </p:txBody>
      </p:sp>
      <p:sp>
        <p:nvSpPr>
          <p:cNvPr id="27" name="Content Placeholder 2"/>
          <p:cNvSpPr txBox="1">
            <a:spLocks/>
          </p:cNvSpPr>
          <p:nvPr/>
        </p:nvSpPr>
        <p:spPr>
          <a:xfrm>
            <a:off x="4499548" y="1600201"/>
            <a:ext cx="3889948" cy="4236719"/>
          </a:xfrm>
          <a:prstGeom prst="rect">
            <a:avLst/>
          </a:prstGeom>
        </p:spPr>
        <p:txBody>
          <a:bodyPr vert="horz" lIns="91440" tIns="45720" rIns="91440" bIns="45720" rtlCol="0">
            <a:noAutofit/>
          </a:bodyPr>
          <a:lstStyle>
            <a:lvl1pPr marL="169863" indent="-169863" algn="l" defTabSz="457200" rtl="0" eaLnBrk="1" latinLnBrk="0" hangingPunct="1">
              <a:spcBef>
                <a:spcPts val="1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ts val="500"/>
              </a:spcBef>
              <a:buFont typeface="Arial"/>
              <a:buChar char="–"/>
              <a:defRPr sz="1800" kern="1200">
                <a:solidFill>
                  <a:srgbClr val="000000"/>
                </a:solidFill>
                <a:latin typeface="Arial"/>
                <a:ea typeface="+mn-ea"/>
                <a:cs typeface="Arial"/>
              </a:defRPr>
            </a:lvl2pPr>
            <a:lvl3pPr marL="1143000" indent="-228600" algn="l" defTabSz="457200" rtl="0" eaLnBrk="1" latinLnBrk="0" hangingPunct="1">
              <a:spcBef>
                <a:spcPts val="5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ts val="5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ts val="5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Drive Digital Voice Needs</a:t>
            </a:r>
          </a:p>
          <a:p>
            <a:pPr marL="457200" indent="-457200">
              <a:buFont typeface="Wingdings" panose="05000000000000000000" pitchFamily="2" charset="2"/>
              <a:buChar char="§"/>
            </a:pPr>
            <a:r>
              <a:rPr lang="en-US" dirty="0" smtClean="0"/>
              <a:t>Identifying Assets</a:t>
            </a:r>
          </a:p>
          <a:p>
            <a:pPr marL="457200" indent="-457200">
              <a:buFont typeface="Wingdings" panose="05000000000000000000" pitchFamily="2" charset="2"/>
              <a:buChar char="§"/>
            </a:pPr>
            <a:r>
              <a:rPr lang="en-US" dirty="0" smtClean="0"/>
              <a:t>Tracking Materials</a:t>
            </a:r>
          </a:p>
          <a:p>
            <a:pPr marL="457200" indent="-457200">
              <a:buFont typeface="Wingdings" panose="05000000000000000000" pitchFamily="2" charset="2"/>
              <a:buChar char="§"/>
            </a:pPr>
            <a:r>
              <a:rPr lang="en-US" dirty="0" smtClean="0"/>
              <a:t>Cycle Counts</a:t>
            </a:r>
          </a:p>
          <a:p>
            <a:pPr marL="457200" indent="-457200">
              <a:buFont typeface="Wingdings" panose="05000000000000000000" pitchFamily="2" charset="2"/>
              <a:buChar char="§"/>
            </a:pPr>
            <a:r>
              <a:rPr lang="en-US" dirty="0" smtClean="0"/>
              <a:t>Tracking Compliance</a:t>
            </a:r>
          </a:p>
          <a:p>
            <a:pPr marL="0" indent="0">
              <a:buNone/>
            </a:pPr>
            <a:r>
              <a:rPr lang="en-US" dirty="0" smtClean="0"/>
              <a:t>Through the use of Barcodes and RFID</a:t>
            </a:r>
          </a:p>
          <a:p>
            <a:pPr marL="457200" indent="-457200">
              <a:buFont typeface="Wingdings" panose="05000000000000000000" pitchFamily="2" charset="2"/>
              <a:buChar char="§"/>
            </a:pPr>
            <a:r>
              <a:rPr lang="en-US" dirty="0" smtClean="0"/>
              <a:t>Label Design</a:t>
            </a:r>
          </a:p>
          <a:p>
            <a:pPr marL="457200" indent="-457200">
              <a:buFont typeface="Wingdings" panose="05000000000000000000" pitchFamily="2" charset="2"/>
              <a:buChar char="§"/>
            </a:pPr>
            <a:r>
              <a:rPr lang="en-US" dirty="0" smtClean="0"/>
              <a:t>Printing</a:t>
            </a:r>
          </a:p>
          <a:p>
            <a:pPr marL="457200" indent="-457200">
              <a:buFont typeface="Wingdings" panose="05000000000000000000" pitchFamily="2" charset="2"/>
              <a:buChar char="§"/>
            </a:pPr>
            <a:r>
              <a:rPr lang="en-US" dirty="0" smtClean="0"/>
              <a:t>Reading</a:t>
            </a:r>
          </a:p>
          <a:p>
            <a:pPr marL="457200" indent="-457200">
              <a:buFont typeface="Wingdings" panose="05000000000000000000" pitchFamily="2" charset="2"/>
              <a:buChar char="§"/>
            </a:pPr>
            <a:r>
              <a:rPr lang="en-US" dirty="0" smtClean="0"/>
              <a:t>Managing Printers</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3341548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04800" y="1256780"/>
            <a:ext cx="8085410" cy="5235606"/>
          </a:xfrm>
          <a:prstGeom prst="rect">
            <a:avLst/>
          </a:prstGeom>
          <a:noFill/>
          <a:ln w="9525">
            <a:noFill/>
            <a:miter lim="800000"/>
            <a:headEnd/>
            <a:tailEnd/>
          </a:ln>
        </p:spPr>
      </p:pic>
      <p:sp>
        <p:nvSpPr>
          <p:cNvPr id="6" name="Oval 5"/>
          <p:cNvSpPr/>
          <p:nvPr/>
        </p:nvSpPr>
        <p:spPr>
          <a:xfrm>
            <a:off x="3672966" y="1256780"/>
            <a:ext cx="5242434" cy="1715020"/>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p:txBody>
          <a:bodyPr/>
          <a:lstStyle/>
          <a:p>
            <a:r>
              <a:rPr lang="en-US" dirty="0" smtClean="0"/>
              <a:t>Tabletop &amp; RFID printers</a:t>
            </a:r>
            <a:br>
              <a:rPr lang="en-US" dirty="0" smtClean="0"/>
            </a:br>
            <a:r>
              <a:rPr lang="en-US" dirty="0" smtClean="0"/>
              <a:t>Why they buy</a:t>
            </a:r>
            <a:endParaRPr lang="en-US" dirty="0"/>
          </a:p>
        </p:txBody>
      </p:sp>
    </p:spTree>
    <p:extLst>
      <p:ext uri="{BB962C8B-B14F-4D97-AF65-F5344CB8AC3E}">
        <p14:creationId xmlns:p14="http://schemas.microsoft.com/office/powerpoint/2010/main" val="157992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Devices</a:t>
            </a:r>
            <a:br>
              <a:rPr lang="en-US" smtClean="0"/>
            </a:br>
            <a:r>
              <a:rPr lang="en-US" smtClean="0"/>
              <a:t>Why they buy</a:t>
            </a:r>
            <a:endParaRPr lang="en-US" dirty="0"/>
          </a:p>
        </p:txBody>
      </p:sp>
      <p:sp>
        <p:nvSpPr>
          <p:cNvPr id="5" name="Slide Number Placeholder 4"/>
          <p:cNvSpPr>
            <a:spLocks noGrp="1"/>
          </p:cNvSpPr>
          <p:nvPr>
            <p:ph type="sldNum" sz="quarter" idx="4"/>
          </p:nvPr>
        </p:nvSpPr>
        <p:spPr>
          <a:xfrm>
            <a:off x="134938" y="6246813"/>
            <a:ext cx="373062" cy="365125"/>
          </a:xfrm>
        </p:spPr>
        <p:txBody>
          <a:bodyPr/>
          <a:lstStyle/>
          <a:p>
            <a:fld id="{97927C73-E443-41E8-AD5E-09399F85C54D}" type="slidenum">
              <a:rPr lang="en-US" smtClean="0"/>
              <a:pPr/>
              <a:t>7</a:t>
            </a:fld>
            <a:endParaRPr lang="en-US" dirty="0"/>
          </a:p>
        </p:txBody>
      </p:sp>
      <p:sp>
        <p:nvSpPr>
          <p:cNvPr id="4" name="Footer Placeholder 3"/>
          <p:cNvSpPr>
            <a:spLocks noGrp="1"/>
          </p:cNvSpPr>
          <p:nvPr>
            <p:ph type="ftr" sz="quarter" idx="4294967295"/>
          </p:nvPr>
        </p:nvSpPr>
        <p:spPr>
          <a:xfrm>
            <a:off x="0" y="6324600"/>
            <a:ext cx="3352800" cy="228600"/>
          </a:xfrm>
          <a:prstGeom prst="rect">
            <a:avLst/>
          </a:prstGeom>
        </p:spPr>
        <p:txBody>
          <a:bodyPr/>
          <a:lstStyle/>
          <a:p>
            <a:pPr>
              <a:defRPr/>
            </a:pPr>
            <a:r>
              <a:rPr lang="en-US" smtClean="0"/>
              <a:t>Zebra Confidential</a:t>
            </a:r>
            <a:endParaRPr lang="en-US" dirty="0"/>
          </a:p>
        </p:txBody>
      </p:sp>
      <p:sp>
        <p:nvSpPr>
          <p:cNvPr id="7" name="Down Arrow 6"/>
          <p:cNvSpPr/>
          <p:nvPr/>
        </p:nvSpPr>
        <p:spPr>
          <a:xfrm rot="14597144">
            <a:off x="3727631" y="-244012"/>
            <a:ext cx="448292" cy="742811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5791200"/>
            <a:ext cx="4724400" cy="369332"/>
          </a:xfrm>
          <a:prstGeom prst="rect">
            <a:avLst/>
          </a:prstGeom>
          <a:noFill/>
        </p:spPr>
        <p:txBody>
          <a:bodyPr wrap="square" rtlCol="0">
            <a:spAutoFit/>
          </a:bodyPr>
          <a:lstStyle/>
          <a:p>
            <a:pPr algn="ctr"/>
            <a:r>
              <a:rPr lang="en-US" dirty="0" smtClean="0"/>
              <a:t>Transaction Volume</a:t>
            </a:r>
            <a:endParaRPr lang="en-US" dirty="0"/>
          </a:p>
        </p:txBody>
      </p:sp>
      <p:sp>
        <p:nvSpPr>
          <p:cNvPr id="9" name="TextBox 8"/>
          <p:cNvSpPr txBox="1"/>
          <p:nvPr/>
        </p:nvSpPr>
        <p:spPr>
          <a:xfrm rot="16200000">
            <a:off x="-2165866" y="3393440"/>
            <a:ext cx="4724400" cy="369332"/>
          </a:xfrm>
          <a:prstGeom prst="rect">
            <a:avLst/>
          </a:prstGeom>
          <a:noFill/>
        </p:spPr>
        <p:txBody>
          <a:bodyPr wrap="square" rtlCol="0">
            <a:spAutoFit/>
          </a:bodyPr>
          <a:lstStyle/>
          <a:p>
            <a:pPr algn="ctr"/>
            <a:r>
              <a:rPr lang="en-US" dirty="0" smtClean="0"/>
              <a:t>Transaction Complexity</a:t>
            </a:r>
            <a:endParaRPr lang="en-US" dirty="0"/>
          </a:p>
        </p:txBody>
      </p:sp>
      <p:sp>
        <p:nvSpPr>
          <p:cNvPr id="8" name="Oval 7"/>
          <p:cNvSpPr/>
          <p:nvPr/>
        </p:nvSpPr>
        <p:spPr>
          <a:xfrm>
            <a:off x="1219200" y="4343400"/>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90800" y="3352800"/>
            <a:ext cx="1143000" cy="1143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24400" y="1940157"/>
            <a:ext cx="1807802" cy="16966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4876800"/>
            <a:ext cx="3962400" cy="769441"/>
          </a:xfrm>
          <a:prstGeom prst="rect">
            <a:avLst/>
          </a:prstGeom>
          <a:noFill/>
        </p:spPr>
        <p:txBody>
          <a:bodyPr wrap="square" rtlCol="0">
            <a:spAutoFit/>
          </a:bodyPr>
          <a:lstStyle/>
          <a:p>
            <a:r>
              <a:rPr lang="en-US" sz="1100" b="1" dirty="0" smtClean="0"/>
              <a:t>Role: </a:t>
            </a:r>
            <a:r>
              <a:rPr lang="en-US" sz="1100" dirty="0" smtClean="0"/>
              <a:t>Supervisor / Office Workers</a:t>
            </a:r>
          </a:p>
          <a:p>
            <a:r>
              <a:rPr lang="en-US" sz="1100" b="1" dirty="0" smtClean="0"/>
              <a:t>Activity:  </a:t>
            </a:r>
            <a:r>
              <a:rPr lang="en-US" sz="1100" dirty="0" smtClean="0"/>
              <a:t>Low Volume Transaction</a:t>
            </a:r>
          </a:p>
          <a:p>
            <a:r>
              <a:rPr lang="en-US" sz="1100" b="1" dirty="0" smtClean="0"/>
              <a:t>Devices</a:t>
            </a:r>
            <a:r>
              <a:rPr lang="en-US" sz="1100" dirty="0" smtClean="0"/>
              <a:t>: Smartphones / non rugged printers</a:t>
            </a:r>
          </a:p>
          <a:p>
            <a:r>
              <a:rPr lang="en-US" sz="1100" b="1" dirty="0" smtClean="0"/>
              <a:t>Apps:</a:t>
            </a:r>
            <a:r>
              <a:rPr lang="en-US" sz="1100" dirty="0" smtClean="0"/>
              <a:t> Inventory</a:t>
            </a:r>
            <a:endParaRPr lang="en-US" sz="1100" dirty="0"/>
          </a:p>
        </p:txBody>
      </p:sp>
      <p:sp>
        <p:nvSpPr>
          <p:cNvPr id="13" name="Rectangle 12"/>
          <p:cNvSpPr/>
          <p:nvPr/>
        </p:nvSpPr>
        <p:spPr>
          <a:xfrm>
            <a:off x="1143000" y="4491335"/>
            <a:ext cx="763351" cy="461665"/>
          </a:xfrm>
          <a:prstGeom prst="rect">
            <a:avLst/>
          </a:prstGeom>
        </p:spPr>
        <p:txBody>
          <a:bodyPr wrap="none">
            <a:spAutoFit/>
          </a:bodyPr>
          <a:lstStyle/>
          <a:p>
            <a:pPr algn="ctr"/>
            <a:r>
              <a:rPr lang="en-US" sz="1200" b="1" dirty="0" smtClean="0">
                <a:solidFill>
                  <a:schemeClr val="bg1"/>
                </a:solidFill>
              </a:rPr>
              <a:t>Smart</a:t>
            </a:r>
          </a:p>
          <a:p>
            <a:pPr algn="ctr"/>
            <a:r>
              <a:rPr lang="en-US" sz="1200" b="1" dirty="0" smtClean="0">
                <a:solidFill>
                  <a:schemeClr val="bg1"/>
                </a:solidFill>
              </a:rPr>
              <a:t>Devices</a:t>
            </a:r>
            <a:endParaRPr lang="en-US" sz="1200" b="1" dirty="0">
              <a:solidFill>
                <a:schemeClr val="bg1"/>
              </a:solidFill>
            </a:endParaRPr>
          </a:p>
        </p:txBody>
      </p:sp>
      <p:sp>
        <p:nvSpPr>
          <p:cNvPr id="15" name="TextBox 14"/>
          <p:cNvSpPr txBox="1"/>
          <p:nvPr/>
        </p:nvSpPr>
        <p:spPr>
          <a:xfrm>
            <a:off x="3733800" y="3895636"/>
            <a:ext cx="3962400" cy="769441"/>
          </a:xfrm>
          <a:prstGeom prst="rect">
            <a:avLst/>
          </a:prstGeom>
          <a:noFill/>
        </p:spPr>
        <p:txBody>
          <a:bodyPr wrap="square" rtlCol="0">
            <a:spAutoFit/>
          </a:bodyPr>
          <a:lstStyle/>
          <a:p>
            <a:r>
              <a:rPr lang="en-US" sz="1100" b="1" dirty="0" smtClean="0"/>
              <a:t>Role: </a:t>
            </a:r>
            <a:r>
              <a:rPr lang="en-US" sz="1100" dirty="0" smtClean="0"/>
              <a:t>Supervisor / Line Workers</a:t>
            </a:r>
          </a:p>
          <a:p>
            <a:r>
              <a:rPr lang="en-US" sz="1100" b="1" dirty="0" smtClean="0"/>
              <a:t>Activity:  </a:t>
            </a:r>
            <a:r>
              <a:rPr lang="en-US" sz="1100" dirty="0" smtClean="0"/>
              <a:t>Low Volume Transaction</a:t>
            </a:r>
          </a:p>
          <a:p>
            <a:r>
              <a:rPr lang="en-US" sz="1100" b="1" dirty="0" smtClean="0"/>
              <a:t>Devices</a:t>
            </a:r>
            <a:r>
              <a:rPr lang="en-US" sz="1100" dirty="0" smtClean="0"/>
              <a:t>: Tablets / rugged printers</a:t>
            </a:r>
          </a:p>
          <a:p>
            <a:r>
              <a:rPr lang="en-US" sz="1100" dirty="0" smtClean="0"/>
              <a:t>Apps: Inventory, Asset </a:t>
            </a:r>
            <a:r>
              <a:rPr lang="en-US" sz="1100" dirty="0" err="1"/>
              <a:t>M</a:t>
            </a:r>
            <a:r>
              <a:rPr lang="en-US" sz="1100" dirty="0" err="1" smtClean="0"/>
              <a:t>gmt</a:t>
            </a:r>
            <a:endParaRPr lang="en-US" sz="1100" dirty="0"/>
          </a:p>
        </p:txBody>
      </p:sp>
      <p:sp>
        <p:nvSpPr>
          <p:cNvPr id="16" name="TextBox 15"/>
          <p:cNvSpPr txBox="1"/>
          <p:nvPr/>
        </p:nvSpPr>
        <p:spPr>
          <a:xfrm>
            <a:off x="6532202" y="2590800"/>
            <a:ext cx="2078398" cy="1277273"/>
          </a:xfrm>
          <a:prstGeom prst="rect">
            <a:avLst/>
          </a:prstGeom>
          <a:noFill/>
        </p:spPr>
        <p:txBody>
          <a:bodyPr wrap="square" rtlCol="0">
            <a:spAutoFit/>
          </a:bodyPr>
          <a:lstStyle/>
          <a:p>
            <a:r>
              <a:rPr lang="en-US" sz="1100" b="1" dirty="0" smtClean="0"/>
              <a:t>Role: </a:t>
            </a:r>
            <a:r>
              <a:rPr lang="en-US" sz="1100" dirty="0" smtClean="0"/>
              <a:t>All Workers</a:t>
            </a:r>
          </a:p>
          <a:p>
            <a:r>
              <a:rPr lang="en-US" sz="1100" b="1" dirty="0" smtClean="0"/>
              <a:t>Activity:  </a:t>
            </a:r>
            <a:r>
              <a:rPr lang="en-US" sz="1100" dirty="0" smtClean="0"/>
              <a:t>Low Volume Transaction</a:t>
            </a:r>
          </a:p>
          <a:p>
            <a:r>
              <a:rPr lang="en-US" sz="1100" b="1" dirty="0" smtClean="0"/>
              <a:t>Devices</a:t>
            </a:r>
            <a:r>
              <a:rPr lang="en-US" sz="1100" dirty="0" smtClean="0"/>
              <a:t>: Rugged devices / rugged printers</a:t>
            </a:r>
          </a:p>
          <a:p>
            <a:r>
              <a:rPr lang="en-US" sz="1100" b="1" dirty="0" smtClean="0"/>
              <a:t>Apps</a:t>
            </a:r>
            <a:r>
              <a:rPr lang="en-US" sz="1100" dirty="0" smtClean="0"/>
              <a:t>: Warehouse Management, Asset </a:t>
            </a:r>
            <a:r>
              <a:rPr lang="en-US" sz="1100" dirty="0" err="1" smtClean="0"/>
              <a:t>Mgmt</a:t>
            </a:r>
            <a:endParaRPr lang="en-US" sz="1100" dirty="0"/>
          </a:p>
        </p:txBody>
      </p:sp>
      <p:sp>
        <p:nvSpPr>
          <p:cNvPr id="17" name="Rectangle 16"/>
          <p:cNvSpPr/>
          <p:nvPr/>
        </p:nvSpPr>
        <p:spPr>
          <a:xfrm>
            <a:off x="2590800" y="3785800"/>
            <a:ext cx="1176925" cy="276999"/>
          </a:xfrm>
          <a:prstGeom prst="rect">
            <a:avLst/>
          </a:prstGeom>
        </p:spPr>
        <p:txBody>
          <a:bodyPr wrap="none">
            <a:spAutoFit/>
          </a:bodyPr>
          <a:lstStyle/>
          <a:p>
            <a:r>
              <a:rPr lang="en-US" sz="1200" b="1" dirty="0" smtClean="0">
                <a:solidFill>
                  <a:schemeClr val="bg1"/>
                </a:solidFill>
              </a:rPr>
              <a:t>Semi-Rugged</a:t>
            </a:r>
            <a:endParaRPr lang="en-US" sz="1200" b="1" dirty="0">
              <a:solidFill>
                <a:schemeClr val="bg1"/>
              </a:solidFill>
            </a:endParaRPr>
          </a:p>
        </p:txBody>
      </p:sp>
      <p:sp>
        <p:nvSpPr>
          <p:cNvPr id="18" name="Rectangle 17"/>
          <p:cNvSpPr/>
          <p:nvPr/>
        </p:nvSpPr>
        <p:spPr>
          <a:xfrm>
            <a:off x="4930718" y="2590800"/>
            <a:ext cx="1311578" cy="400110"/>
          </a:xfrm>
          <a:prstGeom prst="rect">
            <a:avLst/>
          </a:prstGeom>
        </p:spPr>
        <p:txBody>
          <a:bodyPr wrap="none">
            <a:spAutoFit/>
          </a:bodyPr>
          <a:lstStyle/>
          <a:p>
            <a:r>
              <a:rPr lang="en-US" sz="2000" b="1" dirty="0" smtClean="0">
                <a:solidFill>
                  <a:schemeClr val="bg1"/>
                </a:solidFill>
              </a:rPr>
              <a:t>RUGGED</a:t>
            </a:r>
            <a:endParaRPr lang="en-US" sz="2000" b="1" dirty="0">
              <a:solidFill>
                <a:schemeClr val="bg1"/>
              </a:solidFill>
            </a:endParaRPr>
          </a:p>
        </p:txBody>
      </p:sp>
      <p:sp>
        <p:nvSpPr>
          <p:cNvPr id="19" name="Rectangle 18"/>
          <p:cNvSpPr/>
          <p:nvPr/>
        </p:nvSpPr>
        <p:spPr>
          <a:xfrm>
            <a:off x="381001" y="1215906"/>
            <a:ext cx="8747633" cy="4575294"/>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86200" y="2243146"/>
            <a:ext cx="5242434" cy="1715020"/>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209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software Vendors in MFG</a:t>
            </a:r>
            <a:endParaRPr lang="en-US" dirty="0"/>
          </a:p>
        </p:txBody>
      </p:sp>
      <p:pic>
        <p:nvPicPr>
          <p:cNvPr id="4" name="Picture Placeholder 4" descr="Magic Quadrant for Supply Chain Planning System of Reco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4639" y="1613810"/>
            <a:ext cx="5445389" cy="5120768"/>
          </a:xfrm>
          <a:prstGeom prst="rect">
            <a:avLst/>
          </a:prstGeom>
        </p:spPr>
      </p:pic>
      <p:sp>
        <p:nvSpPr>
          <p:cNvPr id="5" name="TextBox 4"/>
          <p:cNvSpPr txBox="1"/>
          <p:nvPr/>
        </p:nvSpPr>
        <p:spPr>
          <a:xfrm>
            <a:off x="885217" y="1336811"/>
            <a:ext cx="3305783" cy="276999"/>
          </a:xfrm>
          <a:prstGeom prst="rect">
            <a:avLst/>
          </a:prstGeom>
          <a:noFill/>
        </p:spPr>
        <p:txBody>
          <a:bodyPr wrap="square" rtlCol="0">
            <a:spAutoFit/>
          </a:bodyPr>
          <a:lstStyle/>
          <a:p>
            <a:pPr algn="ctr"/>
            <a:r>
              <a:rPr lang="en-US" sz="1200" b="1" dirty="0" smtClean="0"/>
              <a:t>Gartner Magic Quadrant -SCM</a:t>
            </a:r>
            <a:endParaRPr lang="en-US" sz="1200" b="1" dirty="0"/>
          </a:p>
        </p:txBody>
      </p:sp>
      <p:sp>
        <p:nvSpPr>
          <p:cNvPr id="7" name="TextBox 6"/>
          <p:cNvSpPr txBox="1"/>
          <p:nvPr/>
        </p:nvSpPr>
        <p:spPr>
          <a:xfrm>
            <a:off x="5562286" y="1336810"/>
            <a:ext cx="3305783" cy="276999"/>
          </a:xfrm>
          <a:prstGeom prst="rect">
            <a:avLst/>
          </a:prstGeom>
          <a:noFill/>
        </p:spPr>
        <p:txBody>
          <a:bodyPr wrap="square" rtlCol="0">
            <a:spAutoFit/>
          </a:bodyPr>
          <a:lstStyle/>
          <a:p>
            <a:pPr algn="ctr"/>
            <a:r>
              <a:rPr lang="en-US" sz="1200" b="1" dirty="0" smtClean="0"/>
              <a:t>Drive AIDC Business</a:t>
            </a:r>
            <a:endParaRPr lang="en-US" sz="1200" b="1" dirty="0"/>
          </a:p>
        </p:txBody>
      </p:sp>
      <p:sp>
        <p:nvSpPr>
          <p:cNvPr id="6" name="Oval 5"/>
          <p:cNvSpPr/>
          <p:nvPr/>
        </p:nvSpPr>
        <p:spPr>
          <a:xfrm>
            <a:off x="3282601" y="2363400"/>
            <a:ext cx="742950" cy="3429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537849" y="3583500"/>
            <a:ext cx="404509" cy="3429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29650" y="3087300"/>
            <a:ext cx="623583" cy="3429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4875" y="3449250"/>
            <a:ext cx="899664" cy="3429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20724" y="2658675"/>
            <a:ext cx="942976" cy="3429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456722" y="1613810"/>
            <a:ext cx="2411347" cy="3970318"/>
          </a:xfrm>
          <a:prstGeom prst="rect">
            <a:avLst/>
          </a:prstGeom>
        </p:spPr>
        <p:txBody>
          <a:bodyPr wrap="square">
            <a:spAutoFit/>
          </a:bodyPr>
          <a:lstStyle/>
          <a:p>
            <a:pPr marL="171450" indent="-171450">
              <a:buFont typeface="Arial" panose="020B0604020202020204" pitchFamily="34" charset="0"/>
              <a:buChar char="•"/>
            </a:pPr>
            <a:r>
              <a:rPr lang="en-US" sz="1200" b="1" dirty="0"/>
              <a:t>Barcode </a:t>
            </a:r>
            <a:r>
              <a:rPr lang="en-US" sz="1200" b="1" dirty="0" smtClean="0"/>
              <a:t>Printing</a:t>
            </a:r>
            <a:r>
              <a:rPr lang="en-US" sz="1200" b="1" dirty="0"/>
              <a:t>	</a:t>
            </a:r>
          </a:p>
          <a:p>
            <a:pPr marL="171450" indent="-171450">
              <a:buFont typeface="Arial" panose="020B0604020202020204" pitchFamily="34" charset="0"/>
              <a:buChar char="•"/>
            </a:pPr>
            <a:r>
              <a:rPr lang="en-US" sz="1200" b="1" dirty="0"/>
              <a:t>Labor management	</a:t>
            </a:r>
          </a:p>
          <a:p>
            <a:pPr marL="171450" indent="-171450">
              <a:buFont typeface="Arial" panose="020B0604020202020204" pitchFamily="34" charset="0"/>
              <a:buChar char="•"/>
            </a:pPr>
            <a:r>
              <a:rPr lang="en-US" sz="1200" b="1" dirty="0"/>
              <a:t>Returns management	</a:t>
            </a:r>
          </a:p>
          <a:p>
            <a:pPr marL="171450" indent="-171450">
              <a:buFont typeface="Arial" panose="020B0604020202020204" pitchFamily="34" charset="0"/>
              <a:buChar char="•"/>
            </a:pPr>
            <a:r>
              <a:rPr lang="en-US" sz="1200" b="1" dirty="0"/>
              <a:t>Lot tracking	</a:t>
            </a:r>
          </a:p>
          <a:p>
            <a:pPr marL="171450" indent="-171450">
              <a:buFont typeface="Arial" panose="020B0604020202020204" pitchFamily="34" charset="0"/>
              <a:buChar char="•"/>
            </a:pPr>
            <a:r>
              <a:rPr lang="en-US" sz="1200" b="1" dirty="0"/>
              <a:t>Quality control	</a:t>
            </a:r>
          </a:p>
          <a:p>
            <a:pPr marL="171450" indent="-171450">
              <a:buFont typeface="Arial" panose="020B0604020202020204" pitchFamily="34" charset="0"/>
              <a:buChar char="•"/>
            </a:pPr>
            <a:r>
              <a:rPr lang="en-US" sz="1200" b="1" dirty="0"/>
              <a:t>Shipment </a:t>
            </a:r>
            <a:r>
              <a:rPr lang="en-US" sz="1200" b="1" dirty="0" smtClean="0"/>
              <a:t>documentation</a:t>
            </a:r>
            <a:endParaRPr lang="en-US" sz="1200" b="1" dirty="0"/>
          </a:p>
          <a:p>
            <a:pPr marL="171450" indent="-171450">
              <a:buFont typeface="Arial" panose="020B0604020202020204" pitchFamily="34" charset="0"/>
              <a:buChar char="•"/>
            </a:pPr>
            <a:r>
              <a:rPr lang="en-US" sz="1200" b="1" dirty="0"/>
              <a:t>RFID compliance	</a:t>
            </a:r>
          </a:p>
          <a:p>
            <a:pPr marL="171450" indent="-171450">
              <a:buFont typeface="Arial" panose="020B0604020202020204" pitchFamily="34" charset="0"/>
              <a:buChar char="•"/>
            </a:pPr>
            <a:r>
              <a:rPr lang="en-US" sz="1200" b="1" dirty="0"/>
              <a:t>Kitting and assembly	</a:t>
            </a:r>
          </a:p>
          <a:p>
            <a:pPr marL="171450" indent="-171450">
              <a:buFont typeface="Arial" panose="020B0604020202020204" pitchFamily="34" charset="0"/>
              <a:buChar char="•"/>
            </a:pPr>
            <a:r>
              <a:rPr lang="en-US" sz="1200" b="1" dirty="0"/>
              <a:t>Voice-enabled </a:t>
            </a:r>
            <a:r>
              <a:rPr lang="en-US" sz="1200" b="1" dirty="0" smtClean="0"/>
              <a:t>capabilities</a:t>
            </a:r>
            <a:endParaRPr lang="en-US" sz="1200" b="1" dirty="0"/>
          </a:p>
          <a:p>
            <a:pPr marL="171450" indent="-171450">
              <a:buFont typeface="Arial" panose="020B0604020202020204" pitchFamily="34" charset="0"/>
              <a:buChar char="•"/>
            </a:pPr>
            <a:r>
              <a:rPr lang="en-US" sz="1200" b="1" dirty="0"/>
              <a:t>Post market </a:t>
            </a:r>
            <a:r>
              <a:rPr lang="en-US" sz="1200" b="1" dirty="0" smtClean="0"/>
              <a:t>surveillance</a:t>
            </a:r>
            <a:endParaRPr lang="en-US" sz="1200" b="1" dirty="0"/>
          </a:p>
          <a:p>
            <a:pPr marL="171450" indent="-171450">
              <a:buFont typeface="Arial" panose="020B0604020202020204" pitchFamily="34" charset="0"/>
              <a:buChar char="•"/>
            </a:pPr>
            <a:r>
              <a:rPr lang="en-US" sz="1200" b="1" dirty="0" smtClean="0"/>
              <a:t>Output management</a:t>
            </a:r>
            <a:r>
              <a:rPr lang="en-US" sz="1200" b="1" dirty="0"/>
              <a:t>	</a:t>
            </a:r>
          </a:p>
          <a:p>
            <a:pPr marL="171450" indent="-171450">
              <a:buFont typeface="Arial" panose="020B0604020202020204" pitchFamily="34" charset="0"/>
              <a:buChar char="•"/>
            </a:pPr>
            <a:r>
              <a:rPr lang="en-US" sz="1200" b="1" dirty="0"/>
              <a:t>Multi-Modal </a:t>
            </a:r>
            <a:r>
              <a:rPr lang="en-US" sz="1200" b="1" dirty="0" smtClean="0"/>
              <a:t>shipping</a:t>
            </a:r>
            <a:r>
              <a:rPr lang="en-US" sz="1200" b="1" dirty="0"/>
              <a:t>	</a:t>
            </a:r>
          </a:p>
          <a:p>
            <a:pPr marL="171450" indent="-171450">
              <a:buFont typeface="Arial" panose="020B0604020202020204" pitchFamily="34" charset="0"/>
              <a:buChar char="•"/>
            </a:pPr>
            <a:r>
              <a:rPr lang="en-US" sz="1200" b="1" dirty="0"/>
              <a:t>Shop f</a:t>
            </a:r>
            <a:r>
              <a:rPr lang="en-US" sz="1200" b="1" dirty="0" smtClean="0"/>
              <a:t>loor data </a:t>
            </a:r>
            <a:r>
              <a:rPr lang="en-US" sz="1200" b="1" dirty="0"/>
              <a:t>c</a:t>
            </a:r>
            <a:r>
              <a:rPr lang="en-US" sz="1200" b="1" dirty="0" smtClean="0"/>
              <a:t>ollection</a:t>
            </a:r>
            <a:endParaRPr lang="en-US" sz="1200" b="1" dirty="0"/>
          </a:p>
          <a:p>
            <a:pPr marL="171450" indent="-171450">
              <a:buFont typeface="Arial" panose="020B0604020202020204" pitchFamily="34" charset="0"/>
              <a:buChar char="•"/>
            </a:pPr>
            <a:r>
              <a:rPr lang="en-US" sz="1200" b="1" dirty="0" smtClean="0"/>
              <a:t>Label </a:t>
            </a:r>
            <a:r>
              <a:rPr lang="en-US" sz="1200" b="1" dirty="0"/>
              <a:t>d</a:t>
            </a:r>
            <a:r>
              <a:rPr lang="en-US" sz="1200" b="1" dirty="0" smtClean="0"/>
              <a:t>esign software</a:t>
            </a:r>
          </a:p>
          <a:p>
            <a:pPr marL="171450" indent="-171450">
              <a:buFont typeface="Arial" panose="020B0604020202020204" pitchFamily="34" charset="0"/>
              <a:buChar char="•"/>
            </a:pPr>
            <a:r>
              <a:rPr lang="en-US" sz="1200" b="1" dirty="0" smtClean="0"/>
              <a:t>Compliance solutions</a:t>
            </a:r>
            <a:r>
              <a:rPr lang="en-US" sz="1200" b="1" dirty="0"/>
              <a:t>	</a:t>
            </a:r>
          </a:p>
          <a:p>
            <a:pPr marL="171450" indent="-171450">
              <a:buFont typeface="Arial" panose="020B0604020202020204" pitchFamily="34" charset="0"/>
              <a:buChar char="•"/>
            </a:pPr>
            <a:r>
              <a:rPr lang="en-US" sz="1200" b="1" dirty="0"/>
              <a:t>Warehouse m</a:t>
            </a:r>
            <a:r>
              <a:rPr lang="en-US" sz="1200" b="1" dirty="0" smtClean="0"/>
              <a:t>anagement</a:t>
            </a:r>
            <a:endParaRPr lang="en-US" sz="1200" b="1" dirty="0"/>
          </a:p>
          <a:p>
            <a:pPr marL="171450" indent="-171450">
              <a:buFont typeface="Arial" panose="020B0604020202020204" pitchFamily="34" charset="0"/>
              <a:buChar char="•"/>
            </a:pPr>
            <a:r>
              <a:rPr lang="en-US" sz="1200" b="1" dirty="0"/>
              <a:t>Supplies	</a:t>
            </a:r>
          </a:p>
          <a:p>
            <a:pPr marL="171450" indent="-171450">
              <a:buFont typeface="Arial" panose="020B0604020202020204" pitchFamily="34" charset="0"/>
              <a:buChar char="•"/>
            </a:pPr>
            <a:r>
              <a:rPr lang="en-US" sz="1200" b="1" dirty="0"/>
              <a:t>Device </a:t>
            </a:r>
            <a:r>
              <a:rPr lang="en-US" sz="1200" b="1" dirty="0" smtClean="0"/>
              <a:t>management</a:t>
            </a:r>
            <a:r>
              <a:rPr lang="en-US" sz="1200" b="1" dirty="0"/>
              <a:t>	</a:t>
            </a:r>
          </a:p>
          <a:p>
            <a:pPr marL="171450" indent="-171450">
              <a:buFont typeface="Arial" panose="020B0604020202020204" pitchFamily="34" charset="0"/>
              <a:buChar char="•"/>
            </a:pPr>
            <a:r>
              <a:rPr lang="en-US" sz="1200" b="1" dirty="0"/>
              <a:t>Yard management	</a:t>
            </a:r>
          </a:p>
          <a:p>
            <a:pPr marL="171450" indent="-171450">
              <a:buFont typeface="Arial" panose="020B0604020202020204" pitchFamily="34" charset="0"/>
              <a:buChar char="•"/>
            </a:pPr>
            <a:r>
              <a:rPr lang="en-US" sz="1200" b="1" dirty="0"/>
              <a:t>Asset </a:t>
            </a:r>
            <a:r>
              <a:rPr lang="en-US" sz="1200" b="1" dirty="0" smtClean="0"/>
              <a:t>management</a:t>
            </a:r>
            <a:r>
              <a:rPr lang="en-US" sz="1200" b="1" dirty="0"/>
              <a:t>	</a:t>
            </a:r>
          </a:p>
          <a:p>
            <a:pPr marL="171450" indent="-171450">
              <a:buFont typeface="Arial" panose="020B0604020202020204" pitchFamily="34" charset="0"/>
              <a:buChar char="•"/>
            </a:pPr>
            <a:r>
              <a:rPr lang="en-US" sz="1200" b="1" dirty="0"/>
              <a:t>Cloud </a:t>
            </a:r>
            <a:r>
              <a:rPr lang="en-US" sz="1200" b="1" dirty="0" smtClean="0"/>
              <a:t>printing</a:t>
            </a:r>
            <a:r>
              <a:rPr lang="en-US" sz="1200" b="1" dirty="0"/>
              <a:t>	</a:t>
            </a:r>
          </a:p>
        </p:txBody>
      </p:sp>
    </p:spTree>
    <p:extLst>
      <p:ext uri="{BB962C8B-B14F-4D97-AF65-F5344CB8AC3E}">
        <p14:creationId xmlns:p14="http://schemas.microsoft.com/office/powerpoint/2010/main" val="295909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4"/>
          <p:cNvSpPr>
            <a:spLocks noGrp="1"/>
          </p:cNvSpPr>
          <p:nvPr>
            <p:ph type="title"/>
          </p:nvPr>
        </p:nvSpPr>
        <p:spPr/>
        <p:txBody>
          <a:bodyPr/>
          <a:lstStyle/>
          <a:p>
            <a:r>
              <a:rPr lang="en-US" smtClean="0"/>
              <a:t>Manufacturing partner expectations</a:t>
            </a:r>
            <a:endParaRPr lang="en-US" dirty="0" smtClean="0"/>
          </a:p>
        </p:txBody>
      </p:sp>
      <p:sp>
        <p:nvSpPr>
          <p:cNvPr id="3" name="Content Placeholder 2"/>
          <p:cNvSpPr>
            <a:spLocks noGrp="1"/>
          </p:cNvSpPr>
          <p:nvPr>
            <p:ph idx="1"/>
          </p:nvPr>
        </p:nvSpPr>
        <p:spPr/>
        <p:txBody>
          <a:bodyPr/>
          <a:lstStyle/>
          <a:p>
            <a:r>
              <a:rPr lang="en-US" dirty="0" smtClean="0"/>
              <a:t>Think beyond the barcode</a:t>
            </a:r>
          </a:p>
          <a:p>
            <a:r>
              <a:rPr lang="en-US" dirty="0" smtClean="0"/>
              <a:t>Know their applications and business challenges </a:t>
            </a:r>
          </a:p>
          <a:p>
            <a:r>
              <a:rPr lang="en-US" dirty="0" smtClean="0"/>
              <a:t>Advise how they can leverage AIDC using their data to transform their business model and processes </a:t>
            </a:r>
          </a:p>
          <a:p>
            <a:r>
              <a:rPr lang="en-US" dirty="0" smtClean="0"/>
              <a:t>Looking to speed time to market, deliver value and serve their customers needs</a:t>
            </a:r>
          </a:p>
          <a:p>
            <a:endParaRPr lang="en-US" dirty="0"/>
          </a:p>
        </p:txBody>
      </p:sp>
    </p:spTree>
    <p:extLst>
      <p:ext uri="{BB962C8B-B14F-4D97-AF65-F5344CB8AC3E}">
        <p14:creationId xmlns:p14="http://schemas.microsoft.com/office/powerpoint/2010/main" val="90281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New Zebra">
      <a:dk1>
        <a:srgbClr val="000000"/>
      </a:dk1>
      <a:lt1>
        <a:sysClr val="window" lastClr="FFFFFF"/>
      </a:lt1>
      <a:dk2>
        <a:srgbClr val="FFCC33"/>
      </a:dk2>
      <a:lt2>
        <a:srgbClr val="D9D9D9"/>
      </a:lt2>
      <a:accent1>
        <a:srgbClr val="00A0BA"/>
      </a:accent1>
      <a:accent2>
        <a:srgbClr val="F47C0E"/>
      </a:accent2>
      <a:accent3>
        <a:srgbClr val="72166B"/>
      </a:accent3>
      <a:accent4>
        <a:srgbClr val="ABBA12"/>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9C83015D5BF940BC75150EB9A83368" ma:contentTypeVersion="0" ma:contentTypeDescription="Create a new document." ma:contentTypeScope="" ma:versionID="db784e493cd73e136e6da7c46b3797c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332ACC9-6571-4E96-86E4-40D0B1948D5D}">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 ds:uri="http://purl.org/dc/dcmitype/"/>
  </ds:schemaRefs>
</ds:datastoreItem>
</file>

<file path=customXml/itemProps2.xml><?xml version="1.0" encoding="utf-8"?>
<ds:datastoreItem xmlns:ds="http://schemas.openxmlformats.org/officeDocument/2006/customXml" ds:itemID="{A1F706A9-194F-4CFB-A5D2-24D9D67BD94D}">
  <ds:schemaRefs>
    <ds:schemaRef ds:uri="http://schemas.microsoft.com/sharepoint/v3/contenttype/forms"/>
  </ds:schemaRefs>
</ds:datastoreItem>
</file>

<file path=customXml/itemProps3.xml><?xml version="1.0" encoding="utf-8"?>
<ds:datastoreItem xmlns:ds="http://schemas.openxmlformats.org/officeDocument/2006/customXml" ds:itemID="{CEA72211-FC8F-45D3-AA49-F2CDBB7F1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9357</TotalTime>
  <Words>1412</Words>
  <Application>Microsoft Office PowerPoint</Application>
  <PresentationFormat>On-screen Show (4:3)</PresentationFormat>
  <Paragraphs>339</Paragraphs>
  <Slides>24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Enabling enterprise asset Intelligence in Manufacturing</vt:lpstr>
      <vt:lpstr>agenda</vt:lpstr>
      <vt:lpstr>PowerPoint Presentation</vt:lpstr>
      <vt:lpstr>Top 5 MANUFACTURING challengEs</vt:lpstr>
      <vt:lpstr>Challenges Drive: Continuous Improvement Initiatives</vt:lpstr>
      <vt:lpstr>Tabletop &amp; RFID printers Why they buy</vt:lpstr>
      <vt:lpstr>Mobile Devices Why they buy</vt:lpstr>
      <vt:lpstr>Leading software Vendors in MFG</vt:lpstr>
      <vt:lpstr>Manufacturing partner expectations</vt:lpstr>
      <vt:lpstr>Zebra  Printing solutions</vt:lpstr>
      <vt:lpstr>Printing Solutions for SAP</vt:lpstr>
      <vt:lpstr>Printing Solutions for oracle</vt:lpstr>
      <vt:lpstr>Delivering Value “COLLABORATE with partners to offer an integrated Solution”</vt:lpstr>
      <vt:lpstr>Medical device manufacturer opportunity</vt:lpstr>
      <vt:lpstr>opportunity</vt:lpstr>
      <vt:lpstr>opportunity</vt:lpstr>
      <vt:lpstr>opportunity</vt:lpstr>
      <vt:lpstr>opportunity</vt:lpstr>
      <vt:lpstr>opportunity</vt:lpstr>
      <vt:lpstr>TOTAL INTEGRATED UDI SOLUTION </vt:lpstr>
      <vt:lpstr>UDI BENEFITS</vt:lpstr>
      <vt:lpstr>Opportunity:  Remove the AutoID Complexity from ERP</vt:lpstr>
      <vt:lpstr>Results in</vt:lpstr>
      <vt:lpstr>questions</vt:lpstr>
    </vt:vector>
  </TitlesOfParts>
  <Company>Ogilvy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Fleseri</dc:creator>
  <cp:lastModifiedBy>Zebra</cp:lastModifiedBy>
  <cp:revision>390</cp:revision>
  <cp:lastPrinted>2011-08-25T21:20:42Z</cp:lastPrinted>
  <dcterms:created xsi:type="dcterms:W3CDTF">2011-08-30T15:20:58Z</dcterms:created>
  <dcterms:modified xsi:type="dcterms:W3CDTF">2014-09-12T14:30:12Z</dcterms:modified>
</cp:coreProperties>
</file>